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7" r:id="rId3"/>
    <p:sldId id="290" r:id="rId4"/>
    <p:sldId id="291" r:id="rId5"/>
    <p:sldId id="292" r:id="rId6"/>
    <p:sldId id="293" r:id="rId7"/>
    <p:sldId id="294" r:id="rId8"/>
    <p:sldId id="261" r:id="rId9"/>
    <p:sldId id="271" r:id="rId10"/>
    <p:sldId id="288" r:id="rId11"/>
    <p:sldId id="262" r:id="rId12"/>
    <p:sldId id="284" r:id="rId13"/>
    <p:sldId id="289" r:id="rId14"/>
    <p:sldId id="285" r:id="rId15"/>
    <p:sldId id="263" r:id="rId16"/>
    <p:sldId id="266" r:id="rId17"/>
    <p:sldId id="29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 Damman" initials="JD" lastIdx="1" clrIdx="0">
    <p:extLst>
      <p:ext uri="{19B8F6BF-5375-455C-9EA6-DF929625EA0E}">
        <p15:presenceInfo xmlns:p15="http://schemas.microsoft.com/office/powerpoint/2012/main" userId="c2bc39e9d96c4c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2104" autoAdjust="0"/>
  </p:normalViewPr>
  <p:slideViewPr>
    <p:cSldViewPr snapToGrid="0">
      <p:cViewPr varScale="1">
        <p:scale>
          <a:sx n="137" d="100"/>
          <a:sy n="137" d="100"/>
        </p:scale>
        <p:origin x="3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Damman" userId="c2bc39e9d96c4c92" providerId="LiveId" clId="{FEA33E11-3DD0-CD4B-B205-1ABAC92BBBAE}"/>
    <pc:docChg chg="addSld delSld modSld">
      <pc:chgData name="Jeffrey Damman" userId="c2bc39e9d96c4c92" providerId="LiveId" clId="{FEA33E11-3DD0-CD4B-B205-1ABAC92BBBAE}" dt="2021-08-20T05:41:52.210" v="61" actId="22"/>
      <pc:docMkLst>
        <pc:docMk/>
      </pc:docMkLst>
      <pc:sldChg chg="modSp">
        <pc:chgData name="Jeffrey Damman" userId="c2bc39e9d96c4c92" providerId="LiveId" clId="{FEA33E11-3DD0-CD4B-B205-1ABAC92BBBAE}" dt="2021-08-20T05:38:46.123" v="51" actId="20577"/>
        <pc:sldMkLst>
          <pc:docMk/>
          <pc:sldMk cId="3612769543" sldId="262"/>
        </pc:sldMkLst>
        <pc:spChg chg="mod">
          <ac:chgData name="Jeffrey Damman" userId="c2bc39e9d96c4c92" providerId="LiveId" clId="{FEA33E11-3DD0-CD4B-B205-1ABAC92BBBAE}" dt="2021-08-20T05:38:46.123" v="51" actId="20577"/>
          <ac:spMkLst>
            <pc:docMk/>
            <pc:sldMk cId="3612769543" sldId="262"/>
            <ac:spMk id="2" creationId="{00000000-0000-0000-0000-000000000000}"/>
          </ac:spMkLst>
        </pc:spChg>
      </pc:sldChg>
      <pc:sldChg chg="add del">
        <pc:chgData name="Jeffrey Damman" userId="c2bc39e9d96c4c92" providerId="LiveId" clId="{FEA33E11-3DD0-CD4B-B205-1ABAC92BBBAE}" dt="2021-08-20T05:41:38.310" v="57" actId="22"/>
        <pc:sldMkLst>
          <pc:docMk/>
          <pc:sldMk cId="796380683" sldId="263"/>
        </pc:sldMkLst>
      </pc:sldChg>
      <pc:sldChg chg="add del">
        <pc:chgData name="Jeffrey Damman" userId="c2bc39e9d96c4c92" providerId="LiveId" clId="{FEA33E11-3DD0-CD4B-B205-1ABAC92BBBAE}" dt="2021-08-20T05:41:52.210" v="61" actId="22"/>
        <pc:sldMkLst>
          <pc:docMk/>
          <pc:sldMk cId="1495956147" sldId="266"/>
        </pc:sldMkLst>
      </pc:sldChg>
      <pc:sldChg chg="modSp">
        <pc:chgData name="Jeffrey Damman" userId="c2bc39e9d96c4c92" providerId="LiveId" clId="{FEA33E11-3DD0-CD4B-B205-1ABAC92BBBAE}" dt="2021-08-20T05:38:07.473" v="36" actId="20577"/>
        <pc:sldMkLst>
          <pc:docMk/>
          <pc:sldMk cId="946231474" sldId="271"/>
        </pc:sldMkLst>
        <pc:spChg chg="mod">
          <ac:chgData name="Jeffrey Damman" userId="c2bc39e9d96c4c92" providerId="LiveId" clId="{FEA33E11-3DD0-CD4B-B205-1ABAC92BBBAE}" dt="2021-08-20T05:38:07.473" v="36" actId="20577"/>
          <ac:spMkLst>
            <pc:docMk/>
            <pc:sldMk cId="946231474" sldId="271"/>
            <ac:spMk id="2" creationId="{00000000-0000-0000-0000-000000000000}"/>
          </ac:spMkLst>
        </pc:spChg>
      </pc:sldChg>
      <pc:sldChg chg="del">
        <pc:chgData name="Jeffrey Damman" userId="c2bc39e9d96c4c92" providerId="LiveId" clId="{FEA33E11-3DD0-CD4B-B205-1ABAC92BBBAE}" dt="2021-08-20T05:41:15.784" v="55" actId="2696"/>
        <pc:sldMkLst>
          <pc:docMk/>
          <pc:sldMk cId="3278037472" sldId="273"/>
        </pc:sldMkLst>
      </pc:sldChg>
      <pc:sldChg chg="del">
        <pc:chgData name="Jeffrey Damman" userId="c2bc39e9d96c4c92" providerId="LiveId" clId="{FEA33E11-3DD0-CD4B-B205-1ABAC92BBBAE}" dt="2021-08-20T05:41:04.835" v="53" actId="2696"/>
        <pc:sldMkLst>
          <pc:docMk/>
          <pc:sldMk cId="481718363" sldId="274"/>
        </pc:sldMkLst>
      </pc:sldChg>
      <pc:sldChg chg="add">
        <pc:chgData name="Jeffrey Damman" userId="c2bc39e9d96c4c92" providerId="LiveId" clId="{FEA33E11-3DD0-CD4B-B205-1ABAC92BBBAE}" dt="2021-08-20T05:40:56.374" v="52" actId="22"/>
        <pc:sldMkLst>
          <pc:docMk/>
          <pc:sldMk cId="1921613299" sldId="284"/>
        </pc:sldMkLst>
      </pc:sldChg>
      <pc:sldChg chg="add">
        <pc:chgData name="Jeffrey Damman" userId="c2bc39e9d96c4c92" providerId="LiveId" clId="{FEA33E11-3DD0-CD4B-B205-1ABAC92BBBAE}" dt="2021-08-20T05:41:10.013" v="54" actId="22"/>
        <pc:sldMkLst>
          <pc:docMk/>
          <pc:sldMk cId="3392240606" sldId="285"/>
        </pc:sldMkLst>
      </pc:sldChg>
    </pc:docChg>
  </pc:docChgLst>
  <pc:docChgLst>
    <pc:chgData name="Jeffrey Damman" userId="c2bc39e9d96c4c92" providerId="LiveId" clId="{9A7D6BDE-4A47-47D5-AE03-7DB8FAAD7632}"/>
    <pc:docChg chg="custSel modSld">
      <pc:chgData name="Jeffrey Damman" userId="c2bc39e9d96c4c92" providerId="LiveId" clId="{9A7D6BDE-4A47-47D5-AE03-7DB8FAAD7632}" dt="2021-08-27T18:19:42.661" v="612" actId="5793"/>
      <pc:docMkLst>
        <pc:docMk/>
      </pc:docMkLst>
      <pc:sldChg chg="modNotesTx">
        <pc:chgData name="Jeffrey Damman" userId="c2bc39e9d96c4c92" providerId="LiveId" clId="{9A7D6BDE-4A47-47D5-AE03-7DB8FAAD7632}" dt="2021-08-27T18:17:03.738" v="85" actId="5793"/>
        <pc:sldMkLst>
          <pc:docMk/>
          <pc:sldMk cId="1072427950" sldId="286"/>
        </pc:sldMkLst>
      </pc:sldChg>
      <pc:sldChg chg="modNotesTx">
        <pc:chgData name="Jeffrey Damman" userId="c2bc39e9d96c4c92" providerId="LiveId" clId="{9A7D6BDE-4A47-47D5-AE03-7DB8FAAD7632}" dt="2021-08-27T18:19:42.661" v="612" actId="5793"/>
        <pc:sldMkLst>
          <pc:docMk/>
          <pc:sldMk cId="304561882" sldId="287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10:59:51.578" idx="1">
    <p:pos x="7129" y="189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14A4-102E-44B2-980C-BFF12C8DD8CC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B3E5-C358-4180-9480-81F1BE73F5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52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79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H21-207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77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6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76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H20-8971</a:t>
            </a:r>
          </a:p>
          <a:p>
            <a:endParaRPr lang="nl-NL" dirty="0"/>
          </a:p>
          <a:p>
            <a:endParaRPr lang="nl-NL" sz="1000" dirty="0"/>
          </a:p>
          <a:p>
            <a:r>
              <a:rPr lang="nl-NL" dirty="0" err="1"/>
              <a:t>Histopathology</a:t>
            </a:r>
            <a:r>
              <a:rPr lang="nl-NL" dirty="0"/>
              <a:t>: </a:t>
            </a:r>
            <a:r>
              <a:rPr lang="nl-NL" dirty="0" err="1"/>
              <a:t>thrombi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vascular</a:t>
            </a:r>
            <a:r>
              <a:rPr lang="nl-NL" dirty="0"/>
              <a:t> lumen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fibrin</a:t>
            </a:r>
            <a:r>
              <a:rPr lang="nl-NL" dirty="0"/>
              <a:t> </a:t>
            </a:r>
            <a:r>
              <a:rPr lang="nl-NL" dirty="0" err="1"/>
              <a:t>deposition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vessel</a:t>
            </a:r>
            <a:r>
              <a:rPr lang="nl-NL" dirty="0"/>
              <a:t> </a:t>
            </a:r>
            <a:r>
              <a:rPr lang="nl-NL" dirty="0" err="1"/>
              <a:t>wall</a:t>
            </a:r>
            <a:r>
              <a:rPr lang="nl-NL" dirty="0"/>
              <a:t> 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secondary</a:t>
            </a:r>
            <a:r>
              <a:rPr lang="nl-NL" dirty="0"/>
              <a:t> changes (</a:t>
            </a:r>
            <a:r>
              <a:rPr lang="nl-NL" dirty="0" err="1"/>
              <a:t>hemorrhage</a:t>
            </a:r>
            <a:r>
              <a:rPr lang="nl-NL" dirty="0"/>
              <a:t>, </a:t>
            </a:r>
            <a:r>
              <a:rPr lang="nl-NL" dirty="0" err="1"/>
              <a:t>infarction</a:t>
            </a:r>
            <a:r>
              <a:rPr lang="nl-NL" dirty="0"/>
              <a:t>, </a:t>
            </a:r>
            <a:r>
              <a:rPr lang="nl-NL" dirty="0" err="1"/>
              <a:t>ulceration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 err="1"/>
              <a:t>Importantly</a:t>
            </a:r>
            <a:r>
              <a:rPr lang="nl-NL" dirty="0"/>
              <a:t>: </a:t>
            </a:r>
            <a:r>
              <a:rPr lang="nl-NL" dirty="0" err="1"/>
              <a:t>only</a:t>
            </a:r>
            <a:r>
              <a:rPr lang="nl-NL" dirty="0"/>
              <a:t> a </a:t>
            </a:r>
            <a:r>
              <a:rPr lang="nl-NL" dirty="0" err="1"/>
              <a:t>sparse</a:t>
            </a:r>
            <a:r>
              <a:rPr lang="nl-NL" dirty="0"/>
              <a:t> </a:t>
            </a:r>
            <a:r>
              <a:rPr lang="nl-NL" dirty="0" err="1"/>
              <a:t>lymphohistiocytic</a:t>
            </a:r>
            <a:r>
              <a:rPr lang="nl-NL" dirty="0"/>
              <a:t> </a:t>
            </a:r>
            <a:r>
              <a:rPr lang="nl-NL" dirty="0" err="1"/>
              <a:t>infiltrate</a:t>
            </a:r>
            <a:r>
              <a:rPr lang="nl-NL" dirty="0"/>
              <a:t> is present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neutrophils</a:t>
            </a:r>
            <a:r>
              <a:rPr lang="nl-NL" dirty="0"/>
              <a:t>, </a:t>
            </a:r>
            <a:r>
              <a:rPr lang="nl-NL" dirty="0" err="1"/>
              <a:t>if</a:t>
            </a:r>
            <a:r>
              <a:rPr lang="nl-NL" dirty="0"/>
              <a:t> present, are </a:t>
            </a:r>
            <a:r>
              <a:rPr lang="nl-NL" dirty="0" err="1"/>
              <a:t>sparse</a:t>
            </a:r>
            <a:r>
              <a:rPr lang="nl-NL" dirty="0"/>
              <a:t>, </a:t>
            </a:r>
            <a:r>
              <a:rPr lang="nl-NL" dirty="0" err="1"/>
              <a:t>often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show </a:t>
            </a:r>
            <a:r>
              <a:rPr lang="nl-NL" dirty="0" err="1"/>
              <a:t>cytoclasis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are </a:t>
            </a:r>
            <a:r>
              <a:rPr lang="nl-NL" dirty="0" err="1"/>
              <a:t>confined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base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ulcer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In livedo </a:t>
            </a:r>
            <a:r>
              <a:rPr lang="nl-NL" dirty="0" err="1"/>
              <a:t>vasculopathy</a:t>
            </a:r>
            <a:r>
              <a:rPr lang="nl-NL" dirty="0"/>
              <a:t> 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fibrotic</a:t>
            </a:r>
            <a:r>
              <a:rPr lang="nl-NL" dirty="0"/>
              <a:t>/</a:t>
            </a:r>
            <a:r>
              <a:rPr lang="nl-NL" dirty="0" err="1"/>
              <a:t>sclerotic</a:t>
            </a:r>
            <a:r>
              <a:rPr lang="nl-NL" dirty="0"/>
              <a:t> changes in </a:t>
            </a:r>
            <a:r>
              <a:rPr lang="nl-NL" dirty="0" err="1"/>
              <a:t>the</a:t>
            </a:r>
            <a:r>
              <a:rPr lang="nl-NL" dirty="0"/>
              <a:t> dermis.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71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recanalis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66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H21-3393</a:t>
            </a:r>
          </a:p>
          <a:p>
            <a:r>
              <a:rPr lang="nl-NL" dirty="0"/>
              <a:t>H21-4704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 err="1"/>
              <a:t>calciphylaxis</a:t>
            </a:r>
            <a:r>
              <a:rPr lang="nl-NL" dirty="0"/>
              <a:t> </a:t>
            </a:r>
            <a:r>
              <a:rPr lang="nl-NL" dirty="0" err="1"/>
              <a:t>circumferential</a:t>
            </a:r>
            <a:r>
              <a:rPr lang="nl-NL" dirty="0"/>
              <a:t> </a:t>
            </a:r>
            <a:r>
              <a:rPr lang="nl-NL" dirty="0" err="1"/>
              <a:t>vascular</a:t>
            </a:r>
            <a:r>
              <a:rPr lang="nl-NL" dirty="0"/>
              <a:t> </a:t>
            </a:r>
            <a:r>
              <a:rPr lang="nl-NL" dirty="0" err="1"/>
              <a:t>calcification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small </a:t>
            </a:r>
            <a:r>
              <a:rPr lang="nl-NL" dirty="0" err="1"/>
              <a:t>vessels</a:t>
            </a:r>
            <a:endParaRPr lang="nl-NL" dirty="0"/>
          </a:p>
          <a:p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associated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intima</a:t>
            </a:r>
            <a:r>
              <a:rPr lang="nl-NL" dirty="0"/>
              <a:t> </a:t>
            </a:r>
            <a:r>
              <a:rPr lang="nl-NL" dirty="0" err="1"/>
              <a:t>proliferation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thrombosis</a:t>
            </a:r>
            <a:r>
              <a:rPr lang="nl-NL" dirty="0"/>
              <a:t>. </a:t>
            </a:r>
          </a:p>
          <a:p>
            <a:r>
              <a:rPr lang="nl-NL" dirty="0"/>
              <a:t>No or mild </a:t>
            </a:r>
            <a:r>
              <a:rPr lang="nl-NL" dirty="0" err="1"/>
              <a:t>inflammation</a:t>
            </a:r>
            <a:r>
              <a:rPr lang="nl-NL" dirty="0"/>
              <a:t>. </a:t>
            </a:r>
            <a:r>
              <a:rPr lang="nl-NL" dirty="0" err="1"/>
              <a:t>Ischemic</a:t>
            </a:r>
            <a:r>
              <a:rPr lang="nl-NL" dirty="0"/>
              <a:t> </a:t>
            </a:r>
            <a:r>
              <a:rPr lang="nl-NL" dirty="0" err="1"/>
              <a:t>necrosis</a:t>
            </a:r>
            <a:r>
              <a:rPr lang="nl-NL" dirty="0"/>
              <a:t>.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24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62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6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80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6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66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32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08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3E5-C358-4180-9480-81F1BE73F5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85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8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71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27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3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12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77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53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43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85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26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6B8F-67B5-4CD5-A6DE-0A40AC68E3BE}" type="datetimeFigureOut">
              <a:rPr lang="nl-NL" smtClean="0"/>
              <a:t>07-09-2021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09EF-ECBF-4567-BE4E-DA2994ABB7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9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nl-NL" b="1" dirty="0"/>
              <a:t>Is het vasculitis of </a:t>
            </a:r>
            <a:r>
              <a:rPr lang="nl-NL" b="1" dirty="0" err="1"/>
              <a:t>vasculopathie</a:t>
            </a:r>
            <a:r>
              <a:rPr lang="nl-NL" b="1" dirty="0"/>
              <a:t>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r>
              <a:rPr lang="nl-NL" sz="2600" dirty="0"/>
              <a:t>Jeffrey Damman</a:t>
            </a:r>
          </a:p>
          <a:p>
            <a:r>
              <a:rPr lang="nl-NL" sz="2600" dirty="0" err="1"/>
              <a:t>Dermatopatholoog</a:t>
            </a:r>
            <a:endParaRPr lang="nl-NL" sz="2600" dirty="0"/>
          </a:p>
          <a:p>
            <a:r>
              <a:rPr lang="nl-NL" sz="2600" dirty="0"/>
              <a:t>Erasmus Medisch Centrum Rotterdam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253317"/>
            <a:ext cx="2230390" cy="6157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95" y="0"/>
            <a:ext cx="1673628" cy="12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63"/>
            <a:ext cx="12192000" cy="6176963"/>
          </a:xfrm>
        </p:spPr>
      </p:pic>
    </p:spTree>
    <p:extLst>
      <p:ext uri="{BB962C8B-B14F-4D97-AF65-F5344CB8AC3E}">
        <p14:creationId xmlns:p14="http://schemas.microsoft.com/office/powerpoint/2010/main" val="18557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/>
              <a:t>Vaso</a:t>
            </a:r>
            <a:r>
              <a:rPr lang="nl-NL" b="1" dirty="0" smtClean="0"/>
              <a:t>-occlusief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Trombose</a:t>
            </a:r>
            <a:r>
              <a:rPr lang="nl-NL" dirty="0"/>
              <a:t>: livedo </a:t>
            </a:r>
            <a:r>
              <a:rPr lang="nl-NL" dirty="0" err="1"/>
              <a:t>vasculopathie</a:t>
            </a:r>
            <a:r>
              <a:rPr lang="nl-NL" dirty="0"/>
              <a:t>, </a:t>
            </a:r>
            <a:r>
              <a:rPr lang="nl-NL" dirty="0" err="1"/>
              <a:t>cryoglobuline</a:t>
            </a:r>
            <a:r>
              <a:rPr lang="nl-NL" dirty="0"/>
              <a:t>, </a:t>
            </a:r>
            <a:r>
              <a:rPr lang="nl-NL" dirty="0" smtClean="0"/>
              <a:t>coagulatie-fibrinolytische </a:t>
            </a:r>
            <a:r>
              <a:rPr lang="nl-NL" dirty="0"/>
              <a:t>aandoeningen (verhoogde stollingsneiging), infectieus</a:t>
            </a:r>
          </a:p>
          <a:p>
            <a:endParaRPr lang="nl-NL" dirty="0"/>
          </a:p>
          <a:p>
            <a:r>
              <a:rPr lang="nl-NL" dirty="0" err="1"/>
              <a:t>Emboliën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Cholesterol</a:t>
            </a:r>
          </a:p>
          <a:p>
            <a:pPr lvl="1"/>
            <a:r>
              <a:rPr lang="nl-NL" dirty="0"/>
              <a:t>Tumor</a:t>
            </a:r>
          </a:p>
          <a:p>
            <a:pPr lvl="1"/>
            <a:r>
              <a:rPr lang="nl-NL" dirty="0"/>
              <a:t>Septisch</a:t>
            </a:r>
          </a:p>
          <a:p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741449"/>
              </p:ext>
            </p:extLst>
          </p:nvPr>
        </p:nvGraphicFramePr>
        <p:xfrm>
          <a:off x="7557080" y="3012414"/>
          <a:ext cx="3759652" cy="24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10031400" imgH="6577560" progId="">
                  <p:embed/>
                </p:oleObj>
              </mc:Choice>
              <mc:Fallback>
                <p:oleObj r:id="rId4" imgW="10031400" imgH="657756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7080" y="3012414"/>
                        <a:ext cx="3759652" cy="246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3959" y="5565571"/>
            <a:ext cx="426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Cholesterol </a:t>
            </a:r>
            <a:r>
              <a:rPr lang="nl-NL" sz="1100" dirty="0" err="1"/>
              <a:t>embolus</a:t>
            </a:r>
            <a:endParaRPr lang="nl-NL" sz="1100" dirty="0"/>
          </a:p>
          <a:p>
            <a:r>
              <a:rPr lang="nl-NL" sz="1100" dirty="0"/>
              <a:t>Uit: “</a:t>
            </a:r>
            <a:r>
              <a:rPr lang="nl-NL" sz="1100" dirty="0" err="1"/>
              <a:t>Cutaneous</a:t>
            </a:r>
            <a:r>
              <a:rPr lang="nl-NL" sz="1100" dirty="0"/>
              <a:t> pseudovasculitis. Am J </a:t>
            </a:r>
            <a:r>
              <a:rPr lang="nl-NL" sz="1100" dirty="0" err="1"/>
              <a:t>Dermatopathol</a:t>
            </a:r>
            <a:r>
              <a:rPr lang="nl-NL" sz="1100" dirty="0"/>
              <a:t> 2007;29:44–55”</a:t>
            </a:r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518"/>
            <a:ext cx="12192001" cy="6176962"/>
          </a:xfrm>
          <a:prstGeom prst="rect">
            <a:avLst/>
          </a:prstGeom>
        </p:spPr>
      </p:pic>
      <p:pic>
        <p:nvPicPr>
          <p:cNvPr id="3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518"/>
            <a:ext cx="12192001" cy="6176962"/>
          </a:xfrm>
          <a:prstGeom prst="rect">
            <a:avLst/>
          </a:prstGeom>
        </p:spPr>
      </p:pic>
      <p:pic>
        <p:nvPicPr>
          <p:cNvPr id="3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728843" y="2645726"/>
            <a:ext cx="728736" cy="142962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2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Vaatwandaandoeningen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699798" cy="4351338"/>
          </a:xfrm>
        </p:spPr>
        <p:txBody>
          <a:bodyPr>
            <a:normAutofit/>
          </a:bodyPr>
          <a:lstStyle/>
          <a:p>
            <a:r>
              <a:rPr lang="nl-NL" b="1" dirty="0" err="1" smtClean="0"/>
              <a:t>Calcifylaxis</a:t>
            </a:r>
            <a:r>
              <a:rPr lang="nl-NL" dirty="0"/>
              <a:t>, atherosclerose, </a:t>
            </a:r>
            <a:r>
              <a:rPr lang="nl-NL" dirty="0" err="1"/>
              <a:t>amyloidose</a:t>
            </a:r>
            <a:r>
              <a:rPr lang="nl-NL" dirty="0"/>
              <a:t>, bestralings-</a:t>
            </a:r>
            <a:r>
              <a:rPr lang="nl-NL" dirty="0" err="1"/>
              <a:t>arteriopathie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Histopathologie: depositie van endogeen geproduceerd materiaal in de vaatwand. </a:t>
            </a:r>
          </a:p>
          <a:p>
            <a:endParaRPr lang="nl-NL" dirty="0"/>
          </a:p>
          <a:p>
            <a:r>
              <a:rPr lang="nl-NL" dirty="0"/>
              <a:t>Vaak ook geassocieerd met </a:t>
            </a:r>
            <a:r>
              <a:rPr lang="nl-NL" dirty="0" err="1"/>
              <a:t>trombogene</a:t>
            </a:r>
            <a:r>
              <a:rPr lang="nl-NL" dirty="0"/>
              <a:t> </a:t>
            </a:r>
            <a:r>
              <a:rPr lang="nl-NL" dirty="0" err="1"/>
              <a:t>vasculopathie</a:t>
            </a:r>
            <a:r>
              <a:rPr lang="nl-NL" dirty="0"/>
              <a:t>!</a:t>
            </a:r>
          </a:p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58" y="4237803"/>
            <a:ext cx="4465242" cy="2162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6758" y="6400654"/>
            <a:ext cx="2589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AL-</a:t>
            </a:r>
            <a:r>
              <a:rPr lang="nl-NL" sz="1400" i="1" dirty="0" err="1"/>
              <a:t>amyloid</a:t>
            </a:r>
            <a:r>
              <a:rPr lang="nl-NL" sz="1400" i="1" dirty="0"/>
              <a:t> in/rondom vaatwand</a:t>
            </a:r>
          </a:p>
        </p:txBody>
      </p:sp>
      <p:pic>
        <p:nvPicPr>
          <p:cNvPr id="8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6" y="1652926"/>
            <a:ext cx="4465242" cy="2162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1116" y="3815777"/>
            <a:ext cx="3009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Calcificatie in een klein subcutaan vat.</a:t>
            </a:r>
          </a:p>
        </p:txBody>
      </p:sp>
    </p:spTree>
    <p:extLst>
      <p:ext uri="{BB962C8B-B14F-4D97-AF65-F5344CB8AC3E}">
        <p14:creationId xmlns:p14="http://schemas.microsoft.com/office/powerpoint/2010/main" val="7963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Take home </a:t>
            </a:r>
            <a:r>
              <a:rPr lang="nl-NL" b="1" dirty="0" err="1"/>
              <a:t>messages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De diagnose van vasculitis vereist histopathologische tekenen van vaatwand ontsteking en schade (</a:t>
            </a:r>
            <a:r>
              <a:rPr lang="nl-NL" dirty="0" err="1" smtClean="0"/>
              <a:t>fibrinoide</a:t>
            </a:r>
            <a:r>
              <a:rPr lang="nl-NL" dirty="0" smtClean="0"/>
              <a:t> </a:t>
            </a:r>
            <a:r>
              <a:rPr lang="nl-NL" dirty="0"/>
              <a:t>necrose)</a:t>
            </a:r>
          </a:p>
          <a:p>
            <a:endParaRPr lang="nl-NL" dirty="0"/>
          </a:p>
          <a:p>
            <a:r>
              <a:rPr lang="nl-NL" dirty="0" err="1"/>
              <a:t>Vasculopathie</a:t>
            </a:r>
            <a:r>
              <a:rPr lang="nl-NL" dirty="0"/>
              <a:t> (pseudovasculitis) kan een vasculitis imiteren en kan worden veroorzaakt </a:t>
            </a:r>
            <a:r>
              <a:rPr lang="nl-NL" dirty="0" smtClean="0"/>
              <a:t>door: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aatwand incompetentie</a:t>
            </a:r>
          </a:p>
          <a:p>
            <a:pPr lvl="1"/>
            <a:r>
              <a:rPr lang="nl-NL" dirty="0" smtClean="0"/>
              <a:t>Afwijkingen aan het </a:t>
            </a:r>
            <a:r>
              <a:rPr lang="nl-NL" dirty="0"/>
              <a:t>coagulatie-fibrinolytische </a:t>
            </a:r>
            <a:r>
              <a:rPr lang="nl-NL" dirty="0" smtClean="0"/>
              <a:t>systeem</a:t>
            </a:r>
          </a:p>
          <a:p>
            <a:pPr lvl="1"/>
            <a:r>
              <a:rPr lang="nl-NL" dirty="0" err="1" smtClean="0"/>
              <a:t>Emboliën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Vaatwandaandoeningen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Zoals altijd is strikte </a:t>
            </a:r>
            <a:r>
              <a:rPr lang="nl-NL" dirty="0" err="1"/>
              <a:t>clinicopathologische</a:t>
            </a:r>
            <a:r>
              <a:rPr lang="nl-NL" dirty="0"/>
              <a:t> correlatie geïndiceerd.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9019"/>
            <a:ext cx="12192000" cy="1325563"/>
          </a:xfrm>
        </p:spPr>
        <p:txBody>
          <a:bodyPr/>
          <a:lstStyle/>
          <a:p>
            <a:pPr algn="ctr"/>
            <a:r>
              <a:rPr lang="nl-NL" dirty="0" smtClean="0"/>
              <a:t>Dank voor uw aandacht</a:t>
            </a:r>
            <a:endParaRPr lang="nl-NL" dirty="0"/>
          </a:p>
        </p:txBody>
      </p:sp>
      <p:pic>
        <p:nvPicPr>
          <p:cNvPr id="3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95" y="0"/>
            <a:ext cx="1673628" cy="12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Introductie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34945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Vasculitis </a:t>
            </a:r>
            <a:r>
              <a:rPr lang="nl-NL" i="1" dirty="0"/>
              <a:t>versus</a:t>
            </a:r>
            <a:r>
              <a:rPr lang="nl-NL" dirty="0"/>
              <a:t> </a:t>
            </a:r>
            <a:r>
              <a:rPr lang="nl-NL" dirty="0" err="1"/>
              <a:t>vasculopathie</a:t>
            </a:r>
            <a:r>
              <a:rPr lang="nl-NL" dirty="0"/>
              <a:t> (pseudovasculitis) kan zowel klinisch als histopathologisch uitdagend zijn.</a:t>
            </a:r>
          </a:p>
          <a:p>
            <a:endParaRPr lang="en-US" dirty="0"/>
          </a:p>
          <a:p>
            <a:r>
              <a:rPr lang="en-US" dirty="0" err="1"/>
              <a:t>Incorrecte</a:t>
            </a:r>
            <a:r>
              <a:rPr lang="en-US" dirty="0"/>
              <a:t> diagnose: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blootstelling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/>
              <a:t>potentieel</a:t>
            </a:r>
            <a:r>
              <a:rPr lang="en-US" dirty="0"/>
              <a:t> </a:t>
            </a:r>
            <a:r>
              <a:rPr lang="en-US" dirty="0" err="1" smtClean="0"/>
              <a:t>schadelijke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geneesmiddelen</a:t>
            </a:r>
            <a:r>
              <a:rPr lang="en-US" dirty="0" smtClean="0"/>
              <a:t>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corticosteroiden</a:t>
            </a:r>
            <a:r>
              <a:rPr lang="en-US" dirty="0"/>
              <a:t>.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Deze presentatie: </a:t>
            </a:r>
            <a:r>
              <a:rPr lang="nl-NL" u="sng" dirty="0" smtClean="0"/>
              <a:t>criteria</a:t>
            </a:r>
            <a:r>
              <a:rPr lang="nl-NL" dirty="0" smtClean="0"/>
              <a:t> voor small-</a:t>
            </a:r>
            <a:r>
              <a:rPr lang="nl-NL" dirty="0" err="1" smtClean="0"/>
              <a:t>vessel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</a:t>
            </a:r>
            <a:r>
              <a:rPr lang="nl-NL" dirty="0" err="1" smtClean="0"/>
              <a:t>leukocytoclastische</a:t>
            </a:r>
            <a:r>
              <a:rPr lang="nl-NL" dirty="0" smtClean="0"/>
              <a:t> vasculitis.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https://www.huidziekten.nl/afbeeldingen/vascpurp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73" y="365125"/>
            <a:ext cx="2459837" cy="3283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80" y="3885039"/>
            <a:ext cx="4664930" cy="2769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3F6278-5E58-4D69-8CAA-6CC2F4E6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0"/>
            <a:ext cx="1673628" cy="125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  <a:prstGeom prst="rect">
            <a:avLst/>
          </a:prstGeom>
        </p:spPr>
      </p:pic>
      <p:sp>
        <p:nvSpPr>
          <p:cNvPr id="6" name="Tekstvak 1">
            <a:extLst>
              <a:ext uri="{FF2B5EF4-FFF2-40B4-BE49-F238E27FC236}">
                <a16:creationId xmlns:a16="http://schemas.microsoft.com/office/drawing/2014/main" id="{5A911608-DCC5-4360-BD16-632940456386}"/>
              </a:ext>
            </a:extLst>
          </p:cNvPr>
          <p:cNvSpPr txBox="1"/>
          <p:nvPr/>
        </p:nvSpPr>
        <p:spPr>
          <a:xfrm>
            <a:off x="8155459" y="991814"/>
            <a:ext cx="41723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b="1" u="sng" dirty="0" smtClean="0"/>
              <a:t>Aanwijzingen voor vaatschade?</a:t>
            </a:r>
            <a:endParaRPr lang="nl-NL" sz="2000" b="1" u="sng" dirty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/>
              <a:t>2. </a:t>
            </a:r>
            <a:r>
              <a:rPr lang="nl-NL" sz="2000" b="1" u="sng" dirty="0" smtClean="0"/>
              <a:t>Primaire of secundaire </a:t>
            </a:r>
            <a:r>
              <a:rPr lang="nl-NL" sz="2000" b="1" u="sng" dirty="0"/>
              <a:t>vasculitis?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8532" y="4372410"/>
            <a:ext cx="631261" cy="51057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A1A55E-B658-4B65-8346-E7365FE66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0"/>
            <a:ext cx="1673628" cy="125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FFFF3EF-0743-4B7E-9189-8A482CE9C8AD}"/>
              </a:ext>
            </a:extLst>
          </p:cNvPr>
          <p:cNvSpPr/>
          <p:nvPr/>
        </p:nvSpPr>
        <p:spPr>
          <a:xfrm>
            <a:off x="1458409" y="2895118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EA86542-02C0-448A-A1A0-F54EC30B809C}"/>
              </a:ext>
            </a:extLst>
          </p:cNvPr>
          <p:cNvSpPr/>
          <p:nvPr/>
        </p:nvSpPr>
        <p:spPr>
          <a:xfrm>
            <a:off x="381964" y="1959498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7253260-B359-49E2-82FA-45627EBB3715}"/>
              </a:ext>
            </a:extLst>
          </p:cNvPr>
          <p:cNvSpPr/>
          <p:nvPr/>
        </p:nvSpPr>
        <p:spPr>
          <a:xfrm>
            <a:off x="3312288" y="4068020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62CCE54-7047-4553-AA5A-B8B5A1E48CB3}"/>
              </a:ext>
            </a:extLst>
          </p:cNvPr>
          <p:cNvSpPr/>
          <p:nvPr/>
        </p:nvSpPr>
        <p:spPr>
          <a:xfrm>
            <a:off x="6346785" y="5332302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6ACD6BB2-036A-4B3F-BFB0-4F18021EEF81}"/>
              </a:ext>
            </a:extLst>
          </p:cNvPr>
          <p:cNvSpPr/>
          <p:nvPr/>
        </p:nvSpPr>
        <p:spPr>
          <a:xfrm>
            <a:off x="3973946" y="1959497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94B0112-5D6F-4D28-AFE9-9C52950B78EA}"/>
              </a:ext>
            </a:extLst>
          </p:cNvPr>
          <p:cNvSpPr/>
          <p:nvPr/>
        </p:nvSpPr>
        <p:spPr>
          <a:xfrm>
            <a:off x="2736862" y="2166092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A4A7F17-74B7-480E-BD45-DB83E4FE8F8B}"/>
              </a:ext>
            </a:extLst>
          </p:cNvPr>
          <p:cNvSpPr/>
          <p:nvPr/>
        </p:nvSpPr>
        <p:spPr>
          <a:xfrm>
            <a:off x="6381507" y="1560413"/>
            <a:ext cx="1076445" cy="106776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C020E50-EC10-4FE4-82DE-9CB277959BE6}"/>
              </a:ext>
            </a:extLst>
          </p:cNvPr>
          <p:cNvSpPr txBox="1"/>
          <p:nvPr/>
        </p:nvSpPr>
        <p:spPr>
          <a:xfrm>
            <a:off x="2947086" y="25319"/>
            <a:ext cx="4355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err="1" smtClean="0"/>
              <a:t>Angiocentrisch</a:t>
            </a:r>
            <a:endParaRPr lang="nl-NL" sz="5400" dirty="0"/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5A911608-DCC5-4360-BD16-632940456386}"/>
              </a:ext>
            </a:extLst>
          </p:cNvPr>
          <p:cNvSpPr txBox="1"/>
          <p:nvPr/>
        </p:nvSpPr>
        <p:spPr>
          <a:xfrm>
            <a:off x="8155459" y="991814"/>
            <a:ext cx="41723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b="1" u="sng" dirty="0" smtClean="0"/>
              <a:t>Aanwijzingen voor vaatschade?</a:t>
            </a:r>
            <a:endParaRPr lang="nl-NL" sz="2000" b="1" u="sng" dirty="0"/>
          </a:p>
          <a:p>
            <a:r>
              <a:rPr lang="nl-NL" sz="2000" b="1" dirty="0" smtClean="0"/>
              <a:t>Primair:</a:t>
            </a: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Angiocentrisch</a:t>
            </a:r>
            <a:r>
              <a:rPr lang="nl-NL" sz="2000" dirty="0" smtClean="0"/>
              <a:t>/angio-invasief</a:t>
            </a:r>
            <a:endParaRPr lang="nl-NL" sz="2000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/>
              <a:t>2. </a:t>
            </a:r>
            <a:r>
              <a:rPr lang="nl-NL" sz="2000" b="1" u="sng" dirty="0" smtClean="0"/>
              <a:t>Primaire of secundaire </a:t>
            </a:r>
            <a:r>
              <a:rPr lang="nl-NL" sz="2000" b="1" u="sng" dirty="0"/>
              <a:t>vasculitis?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046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1B5FD6C-29DE-4C61-85FA-85A417AD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0"/>
            <a:ext cx="1673628" cy="125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70CDC5-3BB5-4C0A-BBF6-6898851D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6400801" y="4017076"/>
            <a:ext cx="271078" cy="106143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98045" y="4326358"/>
            <a:ext cx="271078" cy="106143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1">
            <a:extLst>
              <a:ext uri="{FF2B5EF4-FFF2-40B4-BE49-F238E27FC236}">
                <a16:creationId xmlns:a16="http://schemas.microsoft.com/office/drawing/2014/main" id="{5A911608-DCC5-4360-BD16-632940456386}"/>
              </a:ext>
            </a:extLst>
          </p:cNvPr>
          <p:cNvSpPr txBox="1"/>
          <p:nvPr/>
        </p:nvSpPr>
        <p:spPr>
          <a:xfrm>
            <a:off x="8155459" y="991814"/>
            <a:ext cx="41723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b="1" u="sng" dirty="0" smtClean="0"/>
              <a:t>Aanwijzingen voor vaatschade?</a:t>
            </a:r>
            <a:endParaRPr lang="nl-NL" sz="2000" b="1" u="sng" dirty="0"/>
          </a:p>
          <a:p>
            <a:r>
              <a:rPr lang="nl-NL" sz="2000" b="1" dirty="0" smtClean="0"/>
              <a:t>Primair:</a:t>
            </a: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Angiocentrisch</a:t>
            </a:r>
            <a:r>
              <a:rPr lang="nl-NL" sz="2000" dirty="0" smtClean="0"/>
              <a:t>/angio-invasief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Vaatwand onderbreking/destructie 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Intramuraal/</a:t>
            </a:r>
            <a:r>
              <a:rPr lang="nl-NL" sz="2000" dirty="0" err="1" smtClean="0"/>
              <a:t>luminaal</a:t>
            </a:r>
            <a:r>
              <a:rPr lang="nl-NL" sz="2000" dirty="0" smtClean="0"/>
              <a:t> fibrine </a:t>
            </a:r>
            <a:endParaRPr lang="nl-NL" sz="2000" dirty="0"/>
          </a:p>
          <a:p>
            <a:r>
              <a:rPr lang="nl-NL" sz="2000" dirty="0"/>
              <a:t>         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</a:t>
            </a:r>
            <a:r>
              <a:rPr lang="nl-NL" sz="2000" b="1" dirty="0"/>
              <a:t>“</a:t>
            </a:r>
            <a:r>
              <a:rPr lang="nl-NL" sz="2000" b="1" dirty="0" err="1" smtClean="0"/>
              <a:t>fibrinoide</a:t>
            </a:r>
            <a:r>
              <a:rPr lang="nl-NL" sz="2000" b="1" dirty="0" smtClean="0"/>
              <a:t> necrose”</a:t>
            </a:r>
            <a:endParaRPr lang="nl-NL" sz="2000" b="1" dirty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endParaRPr lang="nl-NL" sz="2000" b="1" dirty="0" smtClean="0"/>
          </a:p>
          <a:p>
            <a:endParaRPr lang="nl-NL" sz="2000" b="1" dirty="0"/>
          </a:p>
          <a:p>
            <a:r>
              <a:rPr lang="nl-NL" sz="2000" b="1" dirty="0"/>
              <a:t>2. </a:t>
            </a:r>
            <a:r>
              <a:rPr lang="nl-NL" sz="2000" b="1" u="sng" dirty="0" smtClean="0"/>
              <a:t>Primaire of secundaire </a:t>
            </a:r>
            <a:r>
              <a:rPr lang="nl-NL" sz="2000" b="1" u="sng" dirty="0"/>
              <a:t>vasculitis?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3834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9253A98-6B89-4755-8421-F0FE64C7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0"/>
            <a:ext cx="1673628" cy="125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70CDC5-3BB5-4C0A-BBF6-6898851D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</p:spPr>
      </p:pic>
      <p:sp>
        <p:nvSpPr>
          <p:cNvPr id="7" name="Tekstvak 1">
            <a:extLst>
              <a:ext uri="{FF2B5EF4-FFF2-40B4-BE49-F238E27FC236}">
                <a16:creationId xmlns:a16="http://schemas.microsoft.com/office/drawing/2014/main" id="{5A911608-DCC5-4360-BD16-632940456386}"/>
              </a:ext>
            </a:extLst>
          </p:cNvPr>
          <p:cNvSpPr txBox="1"/>
          <p:nvPr/>
        </p:nvSpPr>
        <p:spPr>
          <a:xfrm>
            <a:off x="8155459" y="991814"/>
            <a:ext cx="41723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b="1" u="sng" dirty="0" smtClean="0"/>
              <a:t>Aanwijzingen voor vaatschade?</a:t>
            </a:r>
            <a:endParaRPr lang="nl-NL" sz="2000" b="1" u="sng" dirty="0"/>
          </a:p>
          <a:p>
            <a:r>
              <a:rPr lang="nl-NL" sz="2000" b="1" dirty="0" smtClean="0"/>
              <a:t>Primair:</a:t>
            </a: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Angiocentrisch</a:t>
            </a:r>
            <a:r>
              <a:rPr lang="nl-NL" sz="2000" dirty="0" smtClean="0"/>
              <a:t>/angio-invasief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Vaatwand onderbreking/destructie 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Intramuraal/</a:t>
            </a:r>
            <a:r>
              <a:rPr lang="nl-NL" sz="2000" dirty="0" err="1" smtClean="0"/>
              <a:t>luminaal</a:t>
            </a:r>
            <a:r>
              <a:rPr lang="nl-NL" sz="2000" dirty="0" smtClean="0"/>
              <a:t> fibrine </a:t>
            </a:r>
            <a:endParaRPr lang="nl-NL" sz="2000" dirty="0"/>
          </a:p>
          <a:p>
            <a:r>
              <a:rPr lang="nl-NL" sz="2000" dirty="0"/>
              <a:t>         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</a:t>
            </a:r>
            <a:r>
              <a:rPr lang="nl-NL" sz="2000" b="1" dirty="0"/>
              <a:t>“</a:t>
            </a:r>
            <a:r>
              <a:rPr lang="nl-NL" sz="2000" b="1" dirty="0" err="1" smtClean="0"/>
              <a:t>fibrinoide</a:t>
            </a:r>
            <a:r>
              <a:rPr lang="nl-NL" sz="2000" b="1" dirty="0" smtClean="0"/>
              <a:t> necrose”</a:t>
            </a:r>
            <a:endParaRPr lang="nl-NL" sz="2000" b="1" dirty="0"/>
          </a:p>
          <a:p>
            <a:endParaRPr lang="nl-NL" sz="2000" b="1" dirty="0"/>
          </a:p>
          <a:p>
            <a:r>
              <a:rPr lang="nl-NL" sz="2000" b="1" dirty="0" smtClean="0"/>
              <a:t>Secundair: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Leukocytoclasie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Erytrocyt extravasatie. </a:t>
            </a:r>
            <a:endParaRPr lang="nl-NL" sz="2000" dirty="0"/>
          </a:p>
          <a:p>
            <a:endParaRPr lang="nl-NL" sz="2000" b="1" dirty="0"/>
          </a:p>
          <a:p>
            <a:r>
              <a:rPr lang="nl-NL" sz="2000" b="1" dirty="0"/>
              <a:t>2. </a:t>
            </a:r>
            <a:r>
              <a:rPr lang="nl-NL" sz="2000" b="1" u="sng" dirty="0" smtClean="0"/>
              <a:t>Primaire of secundaire </a:t>
            </a:r>
            <a:r>
              <a:rPr lang="nl-NL" sz="2000" b="1" u="sng" dirty="0"/>
              <a:t>vasculitis?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6791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9253A98-6B89-4755-8421-F0FE64C7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0"/>
            <a:ext cx="1673628" cy="1255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A911608-DCC5-4360-BD16-632940456386}"/>
              </a:ext>
            </a:extLst>
          </p:cNvPr>
          <p:cNvSpPr txBox="1"/>
          <p:nvPr/>
        </p:nvSpPr>
        <p:spPr>
          <a:xfrm>
            <a:off x="8155459" y="991814"/>
            <a:ext cx="41723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000" b="1" u="sng" dirty="0" smtClean="0"/>
              <a:t>Aanwijzingen voor vaatschade?</a:t>
            </a:r>
            <a:endParaRPr lang="nl-NL" sz="2000" b="1" u="sng" dirty="0"/>
          </a:p>
          <a:p>
            <a:r>
              <a:rPr lang="nl-NL" sz="2000" b="1" dirty="0" smtClean="0"/>
              <a:t>Primair:</a:t>
            </a:r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 smtClean="0"/>
              <a:t>Angiocentrisch</a:t>
            </a:r>
            <a:r>
              <a:rPr lang="nl-NL" sz="2000" dirty="0" smtClean="0"/>
              <a:t>/angio-invasief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Vaatwand onderbreking/destructie 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Intramuraal/</a:t>
            </a:r>
            <a:r>
              <a:rPr lang="nl-NL" sz="2000" dirty="0" err="1" smtClean="0"/>
              <a:t>luminaal</a:t>
            </a:r>
            <a:r>
              <a:rPr lang="nl-NL" sz="2000" dirty="0" smtClean="0"/>
              <a:t> fibrine </a:t>
            </a:r>
            <a:endParaRPr lang="nl-NL" sz="2000" dirty="0"/>
          </a:p>
          <a:p>
            <a:r>
              <a:rPr lang="nl-NL" sz="2000" dirty="0"/>
              <a:t>         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</a:t>
            </a:r>
            <a:r>
              <a:rPr lang="nl-NL" sz="2000" b="1" dirty="0"/>
              <a:t>“</a:t>
            </a:r>
            <a:r>
              <a:rPr lang="nl-NL" sz="2000" b="1" dirty="0" err="1" smtClean="0"/>
              <a:t>fibrinoide</a:t>
            </a:r>
            <a:r>
              <a:rPr lang="nl-NL" sz="2000" b="1" dirty="0" smtClean="0"/>
              <a:t> necrose”</a:t>
            </a:r>
            <a:endParaRPr lang="nl-NL" sz="2000" b="1" dirty="0"/>
          </a:p>
          <a:p>
            <a:endParaRPr lang="nl-NL" sz="2000" b="1" dirty="0"/>
          </a:p>
          <a:p>
            <a:r>
              <a:rPr lang="nl-NL" sz="2000" b="1" dirty="0" smtClean="0"/>
              <a:t>Secundair: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Leukocytoclasie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Erytrocyt extravasatie. </a:t>
            </a:r>
            <a:endParaRPr lang="nl-NL" sz="2000" dirty="0"/>
          </a:p>
          <a:p>
            <a:endParaRPr lang="nl-NL" sz="2000" b="1" dirty="0"/>
          </a:p>
          <a:p>
            <a:r>
              <a:rPr lang="nl-NL" sz="2000" b="1" dirty="0"/>
              <a:t>2. </a:t>
            </a:r>
            <a:r>
              <a:rPr lang="nl-NL" sz="2000" b="1" u="sng" dirty="0" smtClean="0"/>
              <a:t>Primaire of secundaire </a:t>
            </a:r>
            <a:r>
              <a:rPr lang="nl-NL" sz="2000" b="1" u="sng" dirty="0"/>
              <a:t>vasculitis?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Context </a:t>
            </a:r>
            <a:r>
              <a:rPr lang="nl-NL" sz="1800" dirty="0" smtClean="0"/>
              <a:t>afhankelijk! </a:t>
            </a: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Naast een ulcus </a:t>
            </a:r>
            <a:r>
              <a:rPr lang="nl-NL" sz="1800" dirty="0">
                <a:sym typeface="Wingdings" panose="05000000000000000000" pitchFamily="2" charset="2"/>
              </a:rPr>
              <a:t> </a:t>
            </a:r>
            <a:r>
              <a:rPr lang="nl-NL" sz="1800" dirty="0" smtClean="0">
                <a:sym typeface="Wingdings" panose="05000000000000000000" pitchFamily="2" charset="2"/>
              </a:rPr>
              <a:t>secundair</a:t>
            </a: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>
                <a:sym typeface="Wingdings" panose="05000000000000000000" pitchFamily="2" charset="2"/>
              </a:rPr>
              <a:t>Neutrofiele dermatose: </a:t>
            </a:r>
            <a:r>
              <a:rPr lang="nl-NL" sz="1800" dirty="0" err="1" smtClean="0">
                <a:sym typeface="Wingdings" panose="05000000000000000000" pitchFamily="2" charset="2"/>
              </a:rPr>
              <a:t>epifenomeen</a:t>
            </a:r>
            <a:endParaRPr lang="nl-NL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 smtClean="0">
                <a:sym typeface="Wingdings" panose="05000000000000000000" pitchFamily="2" charset="2"/>
              </a:rPr>
              <a:t>Insektensteek</a:t>
            </a:r>
            <a:r>
              <a:rPr lang="nl-NL" dirty="0" smtClean="0">
                <a:sym typeface="Wingdings" panose="05000000000000000000" pitchFamily="2" charset="2"/>
              </a:rPr>
              <a:t>? </a:t>
            </a:r>
            <a:r>
              <a:rPr lang="nl-NL" sz="1800" dirty="0" smtClean="0">
                <a:sym typeface="Wingdings" panose="05000000000000000000" pitchFamily="2" charset="2"/>
              </a:rPr>
              <a:t>Herpes </a:t>
            </a:r>
            <a:r>
              <a:rPr lang="nl-NL" sz="1800" dirty="0">
                <a:sym typeface="Wingdings" panose="05000000000000000000" pitchFamily="2" charset="2"/>
              </a:rPr>
              <a:t>virus?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570CDC5-3BB5-4C0A-BBF6-6898851D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" y="991813"/>
            <a:ext cx="7891849" cy="4874371"/>
          </a:xfrm>
        </p:spPr>
      </p:pic>
    </p:spTree>
    <p:extLst>
      <p:ext uri="{BB962C8B-B14F-4D97-AF65-F5344CB8AC3E}">
        <p14:creationId xmlns:p14="http://schemas.microsoft.com/office/powerpoint/2010/main" val="38743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/>
              <a:t>Vasculopathie</a:t>
            </a:r>
            <a:r>
              <a:rPr lang="nl-NL" b="1" dirty="0"/>
              <a:t> (pseudovasculitis)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 groep van aandoeningen die klinisch en/of histopathologisch erg kunnen lijken op vasculitis.</a:t>
            </a:r>
          </a:p>
          <a:p>
            <a:endParaRPr lang="nl-NL" dirty="0"/>
          </a:p>
          <a:p>
            <a:r>
              <a:rPr lang="nl-NL" dirty="0"/>
              <a:t>Klinisch: </a:t>
            </a:r>
          </a:p>
          <a:p>
            <a:pPr lvl="1"/>
            <a:r>
              <a:rPr lang="nl-NL" dirty="0"/>
              <a:t>Hemorragisch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purpura, petechiën of </a:t>
            </a:r>
            <a:r>
              <a:rPr lang="nl-NL" dirty="0" err="1"/>
              <a:t>ecchymosen</a:t>
            </a:r>
            <a:endParaRPr lang="nl-NL" dirty="0"/>
          </a:p>
          <a:p>
            <a:pPr lvl="1"/>
            <a:r>
              <a:rPr lang="nl-NL" dirty="0" err="1"/>
              <a:t>Vaso</a:t>
            </a:r>
            <a:r>
              <a:rPr lang="nl-NL" dirty="0"/>
              <a:t>-occlusief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cyanose, livedo, ulceratie, necrose, gangreen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Belangrijk: in tegenstelling tot vasculitis zijn er geen tekenen van vaatwandschade.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 smtClean="0"/>
              <a:t>Hemorragisch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5562" cy="4351338"/>
          </a:xfrm>
        </p:spPr>
        <p:txBody>
          <a:bodyPr>
            <a:normAutofit/>
          </a:bodyPr>
          <a:lstStyle/>
          <a:p>
            <a:r>
              <a:rPr lang="nl-NL" u="sng" dirty="0"/>
              <a:t>Vaatwand incompetentie: </a:t>
            </a:r>
          </a:p>
          <a:p>
            <a:pPr lvl="1"/>
            <a:r>
              <a:rPr lang="nl-NL" dirty="0"/>
              <a:t>Solaire/seniele purpura en scheurbuik</a:t>
            </a:r>
          </a:p>
          <a:p>
            <a:pPr lvl="1"/>
            <a:r>
              <a:rPr lang="nl-NL" dirty="0"/>
              <a:t>Gepigmenteerde </a:t>
            </a:r>
            <a:r>
              <a:rPr lang="nl-NL" dirty="0" err="1"/>
              <a:t>purpurische</a:t>
            </a:r>
            <a:r>
              <a:rPr lang="nl-NL" dirty="0"/>
              <a:t> dermatosen</a:t>
            </a:r>
          </a:p>
          <a:p>
            <a:pPr lvl="1"/>
            <a:r>
              <a:rPr lang="nl-NL" dirty="0"/>
              <a:t>Geneesmiddelreacties</a:t>
            </a:r>
          </a:p>
          <a:p>
            <a:pPr lvl="1"/>
            <a:endParaRPr lang="nl-NL" dirty="0"/>
          </a:p>
          <a:p>
            <a:r>
              <a:rPr lang="nl-NL" u="sng" dirty="0"/>
              <a:t>Coagulatie-fibrinolytische aandoeningen (verhoogde bloedingsneiging):</a:t>
            </a:r>
          </a:p>
          <a:p>
            <a:pPr lvl="1"/>
            <a:r>
              <a:rPr lang="nl-NL" dirty="0" smtClean="0"/>
              <a:t>Trombocytopenie</a:t>
            </a:r>
            <a:endParaRPr lang="nl-NL" dirty="0"/>
          </a:p>
          <a:p>
            <a:pPr lvl="1"/>
            <a:r>
              <a:rPr lang="nl-NL" dirty="0"/>
              <a:t>ITP</a:t>
            </a:r>
          </a:p>
          <a:p>
            <a:pPr lvl="1"/>
            <a:r>
              <a:rPr lang="nl-NL" dirty="0"/>
              <a:t>Von Willebrand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62" y="1769620"/>
            <a:ext cx="3371365" cy="3127294"/>
          </a:xfrm>
          <a:prstGeom prst="rect">
            <a:avLst/>
          </a:prstGeom>
        </p:spPr>
      </p:pic>
      <p:pic>
        <p:nvPicPr>
          <p:cNvPr id="5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390" cy="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496</Words>
  <Application>Microsoft Office PowerPoint</Application>
  <PresentationFormat>Widescreen</PresentationFormat>
  <Paragraphs>160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Is het vasculitis of vasculopathie?</vt:lpstr>
      <vt:lpstr>Introductie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Vasculopathie (pseudovasculitis)</vt:lpstr>
      <vt:lpstr>Hemorragisch</vt:lpstr>
      <vt:lpstr>PowerPoint Presentation</vt:lpstr>
      <vt:lpstr>Vaso-occlusief</vt:lpstr>
      <vt:lpstr>PowerPoint Presentation</vt:lpstr>
      <vt:lpstr>PowerPoint Presentation</vt:lpstr>
      <vt:lpstr>PowerPoint Presentation</vt:lpstr>
      <vt:lpstr>Vaatwandaandoeningen</vt:lpstr>
      <vt:lpstr>Take home messages</vt:lpstr>
      <vt:lpstr>Dank voor uw aandacht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vasculitis or vasculopathy?</dc:title>
  <dc:creator>J. Damman</dc:creator>
  <cp:lastModifiedBy>J. Damman</cp:lastModifiedBy>
  <cp:revision>114</cp:revision>
  <dcterms:created xsi:type="dcterms:W3CDTF">2021-07-20T07:07:13Z</dcterms:created>
  <dcterms:modified xsi:type="dcterms:W3CDTF">2021-09-07T11:08:13Z</dcterms:modified>
</cp:coreProperties>
</file>