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457" r:id="rId3"/>
    <p:sldId id="458" r:id="rId4"/>
    <p:sldId id="464" r:id="rId5"/>
    <p:sldId id="463" r:id="rId6"/>
    <p:sldId id="459" r:id="rId7"/>
    <p:sldId id="460" r:id="rId8"/>
    <p:sldId id="461" r:id="rId9"/>
    <p:sldId id="462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461B31D-1F52-459F-AE5B-800E1E1A1747}">
          <p14:sldIdLst>
            <p14:sldId id="256"/>
            <p14:sldId id="457"/>
            <p14:sldId id="458"/>
            <p14:sldId id="464"/>
            <p14:sldId id="463"/>
            <p14:sldId id="459"/>
            <p14:sldId id="460"/>
            <p14:sldId id="461"/>
            <p14:sldId id="462"/>
          </p14:sldIdLst>
        </p14:section>
        <p14:section name="Untitled Section" id="{B6FD4736-1FCD-4C72-8997-0B29EC452E34}">
          <p14:sldIdLst/>
        </p14:section>
        <p14:section name="Untitled Section" id="{48F3B3E8-AF40-4A9C-B905-ACB99884B09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. Damman" initials="JD" lastIdx="2" clrIdx="0">
    <p:extLst>
      <p:ext uri="{19B8F6BF-5375-455C-9EA6-DF929625EA0E}">
        <p15:presenceInfo xmlns:p15="http://schemas.microsoft.com/office/powerpoint/2012/main" userId="c2bc39e9d96c4c92" providerId="Windows Live"/>
      </p:ext>
    </p:extLst>
  </p:cmAuthor>
  <p:cmAuthor id="2" name="Jeffrey Damman" initials="JD" lastIdx="1" clrIdx="1">
    <p:extLst>
      <p:ext uri="{19B8F6BF-5375-455C-9EA6-DF929625EA0E}">
        <p15:presenceInfo xmlns:p15="http://schemas.microsoft.com/office/powerpoint/2012/main" userId="S-1-5-21-932686498-1610486119-1155464205-2019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2F1F24-1F65-45BC-B2EE-BDDAC5F59EF9}" v="2" dt="2021-10-01T11:03:51.9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5" autoAdjust="0"/>
    <p:restoredTop sz="86551" autoAdjust="0"/>
  </p:normalViewPr>
  <p:slideViewPr>
    <p:cSldViewPr snapToGrid="0">
      <p:cViewPr varScale="1">
        <p:scale>
          <a:sx n="144" d="100"/>
          <a:sy n="144" d="100"/>
        </p:scale>
        <p:origin x="868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72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56821-48ED-4CF1-90D4-7DDB9745B31A}" type="datetimeFigureOut">
              <a:rPr lang="nl-NL" smtClean="0"/>
              <a:t>26-3-2025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A4ABF-8666-4C47-85A5-A54574EAA50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2435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5A4ABF-8666-4C47-85A5-A54574EAA509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4978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AB02-C1D4-4913-A8B1-9494F40CDF1C}" type="datetimeFigureOut">
              <a:rPr lang="nl-NL" smtClean="0"/>
              <a:t>26-3-2025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5219-A46C-4AAB-9E6A-2592304CFE4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9980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AB02-C1D4-4913-A8B1-9494F40CDF1C}" type="datetimeFigureOut">
              <a:rPr lang="nl-NL" smtClean="0"/>
              <a:t>26-3-2025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5219-A46C-4AAB-9E6A-2592304CFE4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5448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AB02-C1D4-4913-A8B1-9494F40CDF1C}" type="datetimeFigureOut">
              <a:rPr lang="nl-NL" smtClean="0"/>
              <a:t>26-3-2025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5219-A46C-4AAB-9E6A-2592304CFE4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391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AB02-C1D4-4913-A8B1-9494F40CDF1C}" type="datetimeFigureOut">
              <a:rPr lang="nl-NL" smtClean="0"/>
              <a:t>26-3-2025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5219-A46C-4AAB-9E6A-2592304CFE4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9494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AB02-C1D4-4913-A8B1-9494F40CDF1C}" type="datetimeFigureOut">
              <a:rPr lang="nl-NL" smtClean="0"/>
              <a:t>26-3-2025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5219-A46C-4AAB-9E6A-2592304CFE4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0502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AB02-C1D4-4913-A8B1-9494F40CDF1C}" type="datetimeFigureOut">
              <a:rPr lang="nl-NL" smtClean="0"/>
              <a:t>26-3-2025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5219-A46C-4AAB-9E6A-2592304CFE4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6567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AB02-C1D4-4913-A8B1-9494F40CDF1C}" type="datetimeFigureOut">
              <a:rPr lang="nl-NL" smtClean="0"/>
              <a:t>26-3-2025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5219-A46C-4AAB-9E6A-2592304CFE4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0386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AB02-C1D4-4913-A8B1-9494F40CDF1C}" type="datetimeFigureOut">
              <a:rPr lang="nl-NL" smtClean="0"/>
              <a:t>26-3-2025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5219-A46C-4AAB-9E6A-2592304CFE4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033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AB02-C1D4-4913-A8B1-9494F40CDF1C}" type="datetimeFigureOut">
              <a:rPr lang="nl-NL" smtClean="0"/>
              <a:t>26-3-2025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5219-A46C-4AAB-9E6A-2592304CFE4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5712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AB02-C1D4-4913-A8B1-9494F40CDF1C}" type="datetimeFigureOut">
              <a:rPr lang="nl-NL" smtClean="0"/>
              <a:t>26-3-2025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5219-A46C-4AAB-9E6A-2592304CFE4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4608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AB02-C1D4-4913-A8B1-9494F40CDF1C}" type="datetimeFigureOut">
              <a:rPr lang="nl-NL" smtClean="0"/>
              <a:t>26-3-2025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5219-A46C-4AAB-9E6A-2592304CFE4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6023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7AB02-C1D4-4913-A8B1-9494F40CDF1C}" type="datetimeFigureOut">
              <a:rPr lang="nl-NL" smtClean="0"/>
              <a:t>26-3-2025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45219-A46C-4AAB-9E6A-2592304CFE4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6209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749627"/>
            <a:ext cx="12192000" cy="1654659"/>
          </a:xfrm>
        </p:spPr>
        <p:txBody>
          <a:bodyPr>
            <a:normAutofit/>
          </a:bodyPr>
          <a:lstStyle/>
          <a:p>
            <a:r>
              <a:rPr lang="nl-NL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Histopathologie van</a:t>
            </a:r>
            <a:br>
              <a:rPr lang="nl-NL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granulomateuze</a:t>
            </a:r>
            <a:r>
              <a:rPr lang="nl-NL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dermatosen</a:t>
            </a:r>
            <a:endParaRPr lang="nl-NL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nl-NL" dirty="0"/>
          </a:p>
          <a:p>
            <a:r>
              <a:rPr lang="nl-NL" sz="3000" dirty="0"/>
              <a:t>Jeffrey Damman</a:t>
            </a:r>
          </a:p>
          <a:p>
            <a:r>
              <a:rPr lang="nl-NL" sz="2200" dirty="0" err="1"/>
              <a:t>Dermatopatholoog</a:t>
            </a:r>
            <a:endParaRPr lang="nl-NL" sz="2200" dirty="0"/>
          </a:p>
          <a:p>
            <a:r>
              <a:rPr lang="nl-NL" sz="2200" dirty="0"/>
              <a:t>Erasmus MC Rotterdam</a:t>
            </a:r>
          </a:p>
        </p:txBody>
      </p:sp>
      <p:pic>
        <p:nvPicPr>
          <p:cNvPr id="4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695" y="0"/>
            <a:ext cx="1673628" cy="1255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35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Stappenplan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Granuloom?: collectie </a:t>
            </a:r>
            <a:r>
              <a:rPr lang="nl-NL" dirty="0" err="1" smtClean="0"/>
              <a:t>histiocyten</a:t>
            </a:r>
            <a:r>
              <a:rPr lang="nl-NL" dirty="0" smtClean="0"/>
              <a:t>, soms reuscellen en lymfocyten</a:t>
            </a:r>
          </a:p>
          <a:p>
            <a:endParaRPr lang="nl-NL" dirty="0" smtClean="0"/>
          </a:p>
          <a:p>
            <a:r>
              <a:rPr lang="nl-NL" dirty="0" smtClean="0"/>
              <a:t>Necrose of necrobiose</a:t>
            </a:r>
          </a:p>
          <a:p>
            <a:endParaRPr lang="nl-NL" dirty="0" smtClean="0"/>
          </a:p>
          <a:p>
            <a:r>
              <a:rPr lang="nl-NL" dirty="0" smtClean="0"/>
              <a:t>Type granuloom</a:t>
            </a:r>
          </a:p>
          <a:p>
            <a:endParaRPr lang="nl-NL" dirty="0"/>
          </a:p>
          <a:p>
            <a:r>
              <a:rPr lang="nl-NL" dirty="0" smtClean="0"/>
              <a:t>Bijkomende ontstekingscellen of patronen</a:t>
            </a:r>
          </a:p>
          <a:p>
            <a:endParaRPr lang="nl-NL" dirty="0"/>
          </a:p>
          <a:p>
            <a:r>
              <a:rPr lang="nl-NL" dirty="0" smtClean="0"/>
              <a:t>Distributie rondom een specifieke structuur?</a:t>
            </a:r>
          </a:p>
          <a:p>
            <a:endParaRPr lang="nl-NL" dirty="0"/>
          </a:p>
          <a:p>
            <a:r>
              <a:rPr lang="nl-NL" dirty="0" smtClean="0"/>
              <a:t>Infectie uitsluiten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9547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Type granulomen</a:t>
            </a:r>
            <a:endParaRPr lang="en-GB" b="1" dirty="0"/>
          </a:p>
        </p:txBody>
      </p:sp>
      <p:pic>
        <p:nvPicPr>
          <p:cNvPr id="3074" name="Picture 2" descr="Geen fotobeschrijving beschikbaar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270" y="1825625"/>
            <a:ext cx="487146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10502" y="2946399"/>
            <a:ext cx="23903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nl-NL" dirty="0" smtClean="0"/>
              <a:t>Losgevormde</a:t>
            </a:r>
          </a:p>
          <a:p>
            <a:pPr marL="285750" indent="-285750">
              <a:buFontTx/>
              <a:buChar char="-"/>
            </a:pPr>
            <a:endParaRPr lang="nl-NL" dirty="0"/>
          </a:p>
          <a:p>
            <a:pPr marL="285750" indent="-285750">
              <a:buFontTx/>
              <a:buChar char="-"/>
            </a:pPr>
            <a:r>
              <a:rPr lang="nl-NL" dirty="0" smtClean="0"/>
              <a:t>Infectie uitsluiten bij</a:t>
            </a:r>
          </a:p>
          <a:p>
            <a:r>
              <a:rPr lang="nl-NL" dirty="0" smtClean="0"/>
              <a:t>T, S, </a:t>
            </a:r>
            <a:r>
              <a:rPr lang="nl-NL" dirty="0" err="1" smtClean="0"/>
              <a:t>sarc</a:t>
            </a:r>
            <a:r>
              <a:rPr lang="nl-NL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6150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Type reuscellen en </a:t>
            </a:r>
            <a:r>
              <a:rPr lang="nl-NL" dirty="0" err="1" smtClean="0"/>
              <a:t>bodies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Langhans</a:t>
            </a:r>
          </a:p>
          <a:p>
            <a:r>
              <a:rPr lang="nl-NL" dirty="0" err="1" smtClean="0"/>
              <a:t>Toutons</a:t>
            </a:r>
            <a:endParaRPr lang="en-GB" dirty="0"/>
          </a:p>
          <a:p>
            <a:r>
              <a:rPr lang="nl-NL" dirty="0" err="1" smtClean="0"/>
              <a:t>Vreemdlichaams</a:t>
            </a:r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r>
              <a:rPr lang="nl-NL" dirty="0" err="1" smtClean="0"/>
              <a:t>Asteroid</a:t>
            </a:r>
            <a:r>
              <a:rPr lang="nl-NL" dirty="0" smtClean="0"/>
              <a:t> </a:t>
            </a:r>
            <a:r>
              <a:rPr lang="nl-NL" dirty="0" err="1" smtClean="0"/>
              <a:t>bodies</a:t>
            </a:r>
            <a:endParaRPr lang="nl-NL" dirty="0" smtClean="0"/>
          </a:p>
          <a:p>
            <a:r>
              <a:rPr lang="nl-NL" dirty="0" err="1" smtClean="0"/>
              <a:t>Schaumann</a:t>
            </a:r>
            <a:r>
              <a:rPr lang="nl-NL" dirty="0" smtClean="0"/>
              <a:t> </a:t>
            </a:r>
            <a:r>
              <a:rPr lang="nl-NL" dirty="0" err="1" smtClean="0"/>
              <a:t>bodies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7500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Definities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Tx/>
              <a:buChar char="-"/>
            </a:pPr>
            <a:r>
              <a:rPr lang="nl-NL" dirty="0" err="1" smtClean="0"/>
              <a:t>Sarcoid</a:t>
            </a:r>
            <a:r>
              <a:rPr lang="nl-NL" dirty="0" smtClean="0"/>
              <a:t>: nodulaire “worstvormige” clusters van </a:t>
            </a:r>
            <a:r>
              <a:rPr lang="nl-NL" dirty="0" err="1" smtClean="0"/>
              <a:t>histiocyten</a:t>
            </a:r>
            <a:r>
              <a:rPr lang="nl-NL" dirty="0" smtClean="0"/>
              <a:t> met weinig of geen omgeven lymfocyten: “naakte granulomen”. </a:t>
            </a:r>
          </a:p>
          <a:p>
            <a:pPr>
              <a:buFontTx/>
              <a:buChar char="-"/>
            </a:pPr>
            <a:endParaRPr lang="nl-NL" dirty="0" smtClean="0"/>
          </a:p>
          <a:p>
            <a:pPr>
              <a:buFontTx/>
              <a:buChar char="-"/>
            </a:pPr>
            <a:r>
              <a:rPr lang="nl-NL" dirty="0" err="1" smtClean="0"/>
              <a:t>Tuberculoid</a:t>
            </a:r>
            <a:r>
              <a:rPr lang="nl-NL" dirty="0" smtClean="0"/>
              <a:t>: </a:t>
            </a:r>
            <a:r>
              <a:rPr lang="nl-NL" dirty="0"/>
              <a:t>nodulaire </a:t>
            </a:r>
            <a:r>
              <a:rPr lang="nl-NL" dirty="0" smtClean="0"/>
              <a:t>clusters </a:t>
            </a:r>
            <a:r>
              <a:rPr lang="nl-NL" dirty="0"/>
              <a:t>van </a:t>
            </a:r>
            <a:r>
              <a:rPr lang="nl-NL" dirty="0" err="1"/>
              <a:t>histiocyten</a:t>
            </a:r>
            <a:r>
              <a:rPr lang="nl-NL" dirty="0"/>
              <a:t> </a:t>
            </a:r>
            <a:r>
              <a:rPr lang="nl-NL" dirty="0" smtClean="0"/>
              <a:t>met veel omgeven lymfocyten, soms met necrose.</a:t>
            </a:r>
          </a:p>
          <a:p>
            <a:pPr>
              <a:buFontTx/>
              <a:buChar char="-"/>
            </a:pPr>
            <a:endParaRPr lang="nl-NL" dirty="0" smtClean="0"/>
          </a:p>
          <a:p>
            <a:pPr>
              <a:buFontTx/>
              <a:buChar char="-"/>
            </a:pPr>
            <a:r>
              <a:rPr lang="nl-NL" dirty="0" err="1" smtClean="0"/>
              <a:t>Suppuratief</a:t>
            </a:r>
            <a:r>
              <a:rPr lang="nl-NL" dirty="0" smtClean="0"/>
              <a:t>: </a:t>
            </a:r>
            <a:r>
              <a:rPr lang="nl-NL" dirty="0"/>
              <a:t>nodulaire clusters van </a:t>
            </a:r>
            <a:r>
              <a:rPr lang="nl-NL" dirty="0" err="1"/>
              <a:t>histiocyten</a:t>
            </a:r>
            <a:r>
              <a:rPr lang="nl-NL" dirty="0"/>
              <a:t> </a:t>
            </a:r>
            <a:r>
              <a:rPr lang="nl-NL" dirty="0" smtClean="0"/>
              <a:t>met centrale actieve tot </a:t>
            </a:r>
            <a:r>
              <a:rPr lang="nl-NL" dirty="0" err="1" smtClean="0"/>
              <a:t>abcederende</a:t>
            </a:r>
            <a:r>
              <a:rPr lang="nl-NL" dirty="0" smtClean="0"/>
              <a:t> ontsteking, soms met necrose.</a:t>
            </a:r>
          </a:p>
          <a:p>
            <a:pPr>
              <a:buFontTx/>
              <a:buChar char="-"/>
            </a:pPr>
            <a:endParaRPr lang="nl-NL" dirty="0"/>
          </a:p>
          <a:p>
            <a:pPr>
              <a:buFontTx/>
              <a:buChar char="-"/>
            </a:pPr>
            <a:r>
              <a:rPr lang="nl-NL" dirty="0" err="1" smtClean="0"/>
              <a:t>Necrobiotisch</a:t>
            </a:r>
            <a:r>
              <a:rPr lang="nl-NL" dirty="0" smtClean="0"/>
              <a:t>: palissaderende clusters van </a:t>
            </a:r>
            <a:r>
              <a:rPr lang="nl-NL" dirty="0" err="1" smtClean="0"/>
              <a:t>histiocyten</a:t>
            </a:r>
            <a:r>
              <a:rPr lang="nl-NL" dirty="0" smtClean="0"/>
              <a:t> rondom een centraal gebied van </a:t>
            </a:r>
            <a:r>
              <a:rPr lang="nl-NL" dirty="0" err="1" smtClean="0"/>
              <a:t>collageenvervaal</a:t>
            </a:r>
            <a:r>
              <a:rPr lang="nl-NL" dirty="0" smtClean="0"/>
              <a:t> (</a:t>
            </a:r>
            <a:r>
              <a:rPr lang="nl-NL" dirty="0" err="1" smtClean="0"/>
              <a:t>collagenolyse</a:t>
            </a:r>
            <a:r>
              <a:rPr lang="nl-NL" dirty="0" smtClean="0"/>
              <a:t>/</a:t>
            </a:r>
            <a:r>
              <a:rPr lang="nl-NL" dirty="0" err="1" smtClean="0"/>
              <a:t>elsatolyse</a:t>
            </a:r>
            <a:r>
              <a:rPr lang="nl-NL" dirty="0" smtClean="0"/>
              <a:t>)</a:t>
            </a:r>
          </a:p>
          <a:p>
            <a:pPr>
              <a:buFontTx/>
              <a:buChar char="-"/>
            </a:pPr>
            <a:endParaRPr lang="nl-NL" dirty="0"/>
          </a:p>
          <a:p>
            <a:pPr>
              <a:buFontTx/>
              <a:buChar char="-"/>
            </a:pPr>
            <a:r>
              <a:rPr lang="nl-NL" dirty="0" err="1" smtClean="0"/>
              <a:t>Vreemdlichaams</a:t>
            </a:r>
            <a:r>
              <a:rPr lang="nl-NL" dirty="0" smtClean="0"/>
              <a:t>: losgevormde/nodulaire clusters van </a:t>
            </a:r>
            <a:r>
              <a:rPr lang="nl-NL" dirty="0" err="1" smtClean="0"/>
              <a:t>histiocyten</a:t>
            </a:r>
            <a:r>
              <a:rPr lang="nl-NL" dirty="0" smtClean="0"/>
              <a:t>, vaak met meerkernige reuscellen van het </a:t>
            </a:r>
            <a:r>
              <a:rPr lang="nl-NL" dirty="0" err="1" smtClean="0"/>
              <a:t>vreemdlichaamstype</a:t>
            </a:r>
            <a:r>
              <a:rPr lang="nl-NL" dirty="0" smtClean="0"/>
              <a:t>. </a:t>
            </a:r>
            <a:endParaRPr lang="nl-NL" dirty="0"/>
          </a:p>
          <a:p>
            <a:pPr>
              <a:buFontTx/>
              <a:buChar char="-"/>
            </a:pPr>
            <a:endParaRPr lang="nl-NL" dirty="0" smtClean="0"/>
          </a:p>
          <a:p>
            <a:pPr>
              <a:buFontTx/>
              <a:buChar char="-"/>
            </a:pPr>
            <a:r>
              <a:rPr lang="nl-NL" dirty="0" smtClean="0"/>
              <a:t>Losgevormde granulomen (ijl): kleine, weinig omschreven clusters van </a:t>
            </a:r>
            <a:r>
              <a:rPr lang="nl-NL" dirty="0" err="1" smtClean="0"/>
              <a:t>histiocyten</a:t>
            </a:r>
            <a:r>
              <a:rPr lang="nl-NL" dirty="0" smtClean="0"/>
              <a:t>, vaak uitwaaierend tussen het collageen.</a:t>
            </a:r>
          </a:p>
          <a:p>
            <a:pPr>
              <a:buFontTx/>
              <a:buChar char="-"/>
            </a:pPr>
            <a:endParaRPr lang="nl-NL" dirty="0"/>
          </a:p>
          <a:p>
            <a:pPr>
              <a:buFontTx/>
              <a:buChar char="-"/>
            </a:pPr>
            <a:r>
              <a:rPr lang="nl-NL" dirty="0" err="1" smtClean="0"/>
              <a:t>Xanthogranuloom</a:t>
            </a:r>
            <a:r>
              <a:rPr lang="nl-NL" dirty="0" smtClean="0"/>
              <a:t>: </a:t>
            </a:r>
            <a:r>
              <a:rPr lang="nl-NL" dirty="0"/>
              <a:t>nodulaire clusters van </a:t>
            </a:r>
            <a:r>
              <a:rPr lang="nl-NL" dirty="0" smtClean="0"/>
              <a:t>schuimcellen met </a:t>
            </a:r>
            <a:r>
              <a:rPr lang="nl-NL" dirty="0" err="1" smtClean="0"/>
              <a:t>Toutonse</a:t>
            </a:r>
            <a:r>
              <a:rPr lang="nl-NL" dirty="0" smtClean="0"/>
              <a:t> reuscellen.</a:t>
            </a:r>
            <a:endParaRPr lang="nl-NL" dirty="0"/>
          </a:p>
          <a:p>
            <a:pPr>
              <a:buFontTx/>
              <a:buChar char="-"/>
            </a:pPr>
            <a:endParaRPr lang="nl-NL" dirty="0"/>
          </a:p>
          <a:p>
            <a:pPr>
              <a:buFontTx/>
              <a:buChar char="-"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>
              <a:buFontTx/>
              <a:buChar char="-"/>
            </a:pPr>
            <a:endParaRPr lang="nl-NL" dirty="0"/>
          </a:p>
          <a:p>
            <a:pPr>
              <a:buFontTx/>
              <a:buChar char="-"/>
            </a:pPr>
            <a:endParaRPr lang="nl-NL" dirty="0"/>
          </a:p>
          <a:p>
            <a:pPr>
              <a:buFontTx/>
              <a:buChar char="-"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173935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Rondom specifieke structuur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Grensvlak: </a:t>
            </a:r>
            <a:r>
              <a:rPr lang="nl-NL" dirty="0" err="1" smtClean="0"/>
              <a:t>lichenoide</a:t>
            </a:r>
            <a:r>
              <a:rPr lang="nl-NL" dirty="0" smtClean="0"/>
              <a:t> </a:t>
            </a:r>
            <a:r>
              <a:rPr lang="nl-NL" dirty="0" err="1" smtClean="0"/>
              <a:t>sarcoidose</a:t>
            </a:r>
            <a:r>
              <a:rPr lang="en-GB" dirty="0" smtClean="0"/>
              <a:t>, lichen </a:t>
            </a:r>
            <a:r>
              <a:rPr lang="en-GB" dirty="0" err="1" smtClean="0"/>
              <a:t>nitidus</a:t>
            </a:r>
            <a:endParaRPr lang="en-GB" dirty="0" smtClean="0"/>
          </a:p>
          <a:p>
            <a:endParaRPr lang="en-GB" dirty="0" smtClean="0"/>
          </a:p>
          <a:p>
            <a:r>
              <a:rPr lang="nl-NL" dirty="0" smtClean="0"/>
              <a:t>Zenuwtakken: lepra, </a:t>
            </a:r>
            <a:r>
              <a:rPr lang="nl-NL" dirty="0" err="1" smtClean="0"/>
              <a:t>sarcoidose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Bloedvat: </a:t>
            </a:r>
            <a:r>
              <a:rPr lang="nl-NL" dirty="0" err="1" smtClean="0"/>
              <a:t>Melkerson</a:t>
            </a:r>
            <a:r>
              <a:rPr lang="nl-NL" dirty="0" smtClean="0"/>
              <a:t>-Rosenthal (in en om)</a:t>
            </a:r>
          </a:p>
          <a:p>
            <a:endParaRPr lang="nl-NL" dirty="0" smtClean="0"/>
          </a:p>
          <a:p>
            <a:r>
              <a:rPr lang="nl-NL" dirty="0" smtClean="0"/>
              <a:t>Haarfollikel: </a:t>
            </a:r>
            <a:r>
              <a:rPr lang="nl-NL" dirty="0" err="1" smtClean="0"/>
              <a:t>granulomateuze</a:t>
            </a:r>
            <a:r>
              <a:rPr lang="nl-NL" dirty="0" smtClean="0"/>
              <a:t> rosacea (lupus </a:t>
            </a:r>
            <a:r>
              <a:rPr lang="nl-NL" dirty="0" err="1" smtClean="0"/>
              <a:t>miliaris</a:t>
            </a:r>
            <a:r>
              <a:rPr lang="nl-NL" dirty="0" smtClean="0"/>
              <a:t>, acne </a:t>
            </a:r>
            <a:r>
              <a:rPr lang="nl-NL" dirty="0" err="1" smtClean="0"/>
              <a:t>agminata</a:t>
            </a:r>
            <a:r>
              <a:rPr lang="nl-NL" dirty="0" smtClean="0"/>
              <a:t>, </a:t>
            </a:r>
            <a:r>
              <a:rPr lang="nl-NL" dirty="0" err="1" smtClean="0"/>
              <a:t>peri-orale</a:t>
            </a:r>
            <a:r>
              <a:rPr lang="nl-NL" dirty="0" smtClean="0"/>
              <a:t>/orbitale </a:t>
            </a:r>
            <a:r>
              <a:rPr lang="nl-NL" dirty="0" err="1" smtClean="0"/>
              <a:t>granulomatose</a:t>
            </a:r>
            <a:r>
              <a:rPr lang="nl-NL" dirty="0" smtClean="0"/>
              <a:t>), ruptuur, folliculitis, diep mycose, herpes</a:t>
            </a:r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481844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err="1" smtClean="0"/>
              <a:t>Sarcoide</a:t>
            </a:r>
            <a:r>
              <a:rPr lang="nl-NL" b="1" dirty="0" smtClean="0"/>
              <a:t> granulomen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smtClean="0"/>
              <a:t>NIET SPECIFIEK VOOR SARCOIDOSE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err="1" smtClean="0"/>
              <a:t>Sarcoidose</a:t>
            </a:r>
            <a:endParaRPr lang="nl-NL" dirty="0" smtClean="0"/>
          </a:p>
          <a:p>
            <a:r>
              <a:rPr lang="nl-NL" dirty="0" err="1" smtClean="0"/>
              <a:t>Granulomateuze</a:t>
            </a:r>
            <a:r>
              <a:rPr lang="nl-NL" dirty="0" smtClean="0"/>
              <a:t> rosacea</a:t>
            </a:r>
          </a:p>
          <a:p>
            <a:r>
              <a:rPr lang="nl-NL" dirty="0" err="1" smtClean="0"/>
              <a:t>Vreemdlichaamsreacties</a:t>
            </a:r>
            <a:r>
              <a:rPr lang="nl-NL" dirty="0" smtClean="0"/>
              <a:t> (bv </a:t>
            </a:r>
            <a:r>
              <a:rPr lang="nl-NL" dirty="0" err="1" smtClean="0"/>
              <a:t>fillers</a:t>
            </a:r>
            <a:r>
              <a:rPr lang="nl-NL" dirty="0" smtClean="0"/>
              <a:t>)</a:t>
            </a:r>
          </a:p>
          <a:p>
            <a:r>
              <a:rPr lang="nl-NL" dirty="0" err="1" smtClean="0"/>
              <a:t>Necrobiotische</a:t>
            </a:r>
            <a:r>
              <a:rPr lang="nl-NL" dirty="0" smtClean="0"/>
              <a:t> granulomen (bv </a:t>
            </a:r>
            <a:r>
              <a:rPr lang="nl-NL" dirty="0" err="1" smtClean="0"/>
              <a:t>sarcoid</a:t>
            </a:r>
            <a:r>
              <a:rPr lang="nl-NL" dirty="0" smtClean="0"/>
              <a:t> type GA)</a:t>
            </a:r>
          </a:p>
          <a:p>
            <a:r>
              <a:rPr lang="nl-NL" dirty="0" err="1" smtClean="0"/>
              <a:t>Crohn</a:t>
            </a:r>
            <a:endParaRPr lang="nl-NL" dirty="0" smtClean="0"/>
          </a:p>
          <a:p>
            <a:r>
              <a:rPr lang="nl-NL" dirty="0" smtClean="0"/>
              <a:t>Orofaciale </a:t>
            </a:r>
            <a:r>
              <a:rPr lang="nl-NL" dirty="0" err="1" smtClean="0"/>
              <a:t>granulomatose</a:t>
            </a:r>
            <a:endParaRPr lang="nl-NL" dirty="0" smtClean="0"/>
          </a:p>
          <a:p>
            <a:r>
              <a:rPr lang="nl-NL" dirty="0" err="1" smtClean="0"/>
              <a:t>etc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263098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err="1" smtClean="0"/>
              <a:t>Necrobiotisch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Granuloma</a:t>
            </a:r>
            <a:r>
              <a:rPr lang="nl-NL" dirty="0" smtClean="0"/>
              <a:t> </a:t>
            </a:r>
            <a:r>
              <a:rPr lang="nl-NL" dirty="0" err="1" smtClean="0"/>
              <a:t>annulare</a:t>
            </a:r>
            <a:endParaRPr lang="nl-NL" dirty="0" smtClean="0"/>
          </a:p>
          <a:p>
            <a:r>
              <a:rPr lang="nl-NL" dirty="0" err="1" smtClean="0"/>
              <a:t>Necrobiosis</a:t>
            </a:r>
            <a:r>
              <a:rPr lang="nl-NL" dirty="0" smtClean="0"/>
              <a:t> </a:t>
            </a:r>
            <a:r>
              <a:rPr lang="nl-NL" dirty="0" err="1" smtClean="0"/>
              <a:t>lipoidica</a:t>
            </a:r>
            <a:endParaRPr lang="nl-NL" dirty="0" smtClean="0"/>
          </a:p>
          <a:p>
            <a:r>
              <a:rPr lang="nl-NL" dirty="0" smtClean="0"/>
              <a:t>Reuma </a:t>
            </a:r>
            <a:r>
              <a:rPr lang="nl-NL" dirty="0" err="1" smtClean="0"/>
              <a:t>nodulus</a:t>
            </a:r>
            <a:endParaRPr lang="nl-NL" dirty="0" smtClean="0"/>
          </a:p>
          <a:p>
            <a:r>
              <a:rPr lang="nl-NL" dirty="0" smtClean="0"/>
              <a:t>Inflammatoir stadium </a:t>
            </a:r>
            <a:r>
              <a:rPr lang="nl-NL" dirty="0" err="1" smtClean="0"/>
              <a:t>morphea</a:t>
            </a:r>
            <a:endParaRPr lang="nl-NL" dirty="0" smtClean="0"/>
          </a:p>
          <a:p>
            <a:r>
              <a:rPr lang="nl-NL" dirty="0" err="1" smtClean="0"/>
              <a:t>Necrobiotisch</a:t>
            </a:r>
            <a:r>
              <a:rPr lang="nl-NL" dirty="0" smtClean="0"/>
              <a:t> </a:t>
            </a:r>
            <a:r>
              <a:rPr lang="nl-NL" dirty="0" err="1" smtClean="0"/>
              <a:t>xanthogranuloom</a:t>
            </a:r>
            <a:endParaRPr lang="nl-NL" dirty="0" smtClean="0"/>
          </a:p>
          <a:p>
            <a:r>
              <a:rPr lang="nl-NL" dirty="0" smtClean="0"/>
              <a:t>Palissaderende neutrofiele en </a:t>
            </a:r>
            <a:r>
              <a:rPr lang="nl-NL" dirty="0" err="1" smtClean="0"/>
              <a:t>granulomateuze</a:t>
            </a:r>
            <a:r>
              <a:rPr lang="nl-NL" dirty="0" smtClean="0"/>
              <a:t> dermatitis (PNGD)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7596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err="1" smtClean="0"/>
              <a:t>Suppuratief</a:t>
            </a:r>
            <a:r>
              <a:rPr lang="nl-NL" b="1" dirty="0" smtClean="0"/>
              <a:t> granuloom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Infectieus</a:t>
            </a:r>
          </a:p>
          <a:p>
            <a:endParaRPr lang="nl-NL" dirty="0" smtClean="0"/>
          </a:p>
          <a:p>
            <a:r>
              <a:rPr lang="nl-NL" dirty="0" err="1" smtClean="0"/>
              <a:t>Superficiele</a:t>
            </a:r>
            <a:r>
              <a:rPr lang="nl-NL" dirty="0" smtClean="0"/>
              <a:t> variant </a:t>
            </a:r>
            <a:r>
              <a:rPr lang="nl-NL" dirty="0" err="1" smtClean="0"/>
              <a:t>pyoderma</a:t>
            </a:r>
            <a:r>
              <a:rPr lang="nl-NL" dirty="0" smtClean="0"/>
              <a:t> </a:t>
            </a:r>
            <a:r>
              <a:rPr lang="nl-NL" dirty="0" err="1" smtClean="0"/>
              <a:t>gangrenosum</a:t>
            </a:r>
            <a:r>
              <a:rPr lang="nl-NL" dirty="0" smtClean="0"/>
              <a:t> (vegetatief)</a:t>
            </a:r>
          </a:p>
          <a:p>
            <a:endParaRPr lang="nl-NL" dirty="0" smtClean="0"/>
          </a:p>
          <a:p>
            <a:r>
              <a:rPr lang="nl-NL" dirty="0" err="1" smtClean="0"/>
              <a:t>Ziehl-Neelsen</a:t>
            </a:r>
            <a:r>
              <a:rPr lang="nl-NL" dirty="0" smtClean="0"/>
              <a:t>, Wade-</a:t>
            </a:r>
            <a:r>
              <a:rPr lang="nl-NL" dirty="0" err="1" smtClean="0"/>
              <a:t>Fite</a:t>
            </a:r>
            <a:r>
              <a:rPr lang="nl-NL" dirty="0" smtClean="0"/>
              <a:t>, PAS-D, </a:t>
            </a:r>
            <a:r>
              <a:rPr lang="nl-NL" dirty="0" err="1" smtClean="0"/>
              <a:t>Grocott</a:t>
            </a:r>
            <a:r>
              <a:rPr lang="nl-NL" dirty="0" smtClean="0"/>
              <a:t>, Gram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4537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2592</TotalTime>
  <Words>283</Words>
  <Application>Microsoft Office PowerPoint</Application>
  <PresentationFormat>Widescreen</PresentationFormat>
  <Paragraphs>80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Histopathologie van granulomateuze dermatosen</vt:lpstr>
      <vt:lpstr>Stappenplan</vt:lpstr>
      <vt:lpstr>Type granulomen</vt:lpstr>
      <vt:lpstr>Type reuscellen en bodies</vt:lpstr>
      <vt:lpstr>Definities</vt:lpstr>
      <vt:lpstr>Rondom specifieke structuur</vt:lpstr>
      <vt:lpstr>Sarcoide granulomen</vt:lpstr>
      <vt:lpstr>Necrobiotisch</vt:lpstr>
      <vt:lpstr>Suppuratief granuloom</vt:lpstr>
    </vt:vector>
  </TitlesOfParts>
  <Company>Erasmus 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J. Damman</dc:creator>
  <cp:lastModifiedBy>Jeffrey Damman</cp:lastModifiedBy>
  <cp:revision>326</cp:revision>
  <dcterms:created xsi:type="dcterms:W3CDTF">2021-07-20T06:38:39Z</dcterms:created>
  <dcterms:modified xsi:type="dcterms:W3CDTF">2025-03-26T10:01:16Z</dcterms:modified>
</cp:coreProperties>
</file>