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6" r:id="rId2"/>
    <p:sldId id="299" r:id="rId3"/>
    <p:sldId id="301" r:id="rId4"/>
    <p:sldId id="319" r:id="rId5"/>
    <p:sldId id="320" r:id="rId6"/>
    <p:sldId id="304" r:id="rId7"/>
    <p:sldId id="321" r:id="rId8"/>
    <p:sldId id="322" r:id="rId9"/>
    <p:sldId id="323" r:id="rId10"/>
    <p:sldId id="324" r:id="rId11"/>
    <p:sldId id="325" r:id="rId12"/>
    <p:sldId id="326" r:id="rId13"/>
    <p:sldId id="303" r:id="rId14"/>
    <p:sldId id="298" r:id="rId15"/>
    <p:sldId id="305" r:id="rId16"/>
    <p:sldId id="306" r:id="rId17"/>
    <p:sldId id="307" r:id="rId18"/>
    <p:sldId id="310" r:id="rId19"/>
    <p:sldId id="311" r:id="rId20"/>
    <p:sldId id="309" r:id="rId21"/>
    <p:sldId id="308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E31B01-750E-4375-8603-016F8F56F995}">
          <p14:sldIdLst>
            <p14:sldId id="296"/>
            <p14:sldId id="299"/>
            <p14:sldId id="301"/>
            <p14:sldId id="319"/>
            <p14:sldId id="320"/>
            <p14:sldId id="304"/>
            <p14:sldId id="321"/>
            <p14:sldId id="322"/>
            <p14:sldId id="323"/>
            <p14:sldId id="324"/>
            <p14:sldId id="325"/>
            <p14:sldId id="326"/>
            <p14:sldId id="303"/>
            <p14:sldId id="298"/>
            <p14:sldId id="305"/>
            <p14:sldId id="306"/>
            <p14:sldId id="307"/>
            <p14:sldId id="310"/>
            <p14:sldId id="311"/>
            <p14:sldId id="309"/>
            <p14:sldId id="308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Untitled Section" id="{249A344A-FA98-4E8B-B103-CF527804456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82953" autoAdjust="0"/>
  </p:normalViewPr>
  <p:slideViewPr>
    <p:cSldViewPr snapToGrid="0">
      <p:cViewPr varScale="1">
        <p:scale>
          <a:sx n="135" d="100"/>
          <a:sy n="135" d="100"/>
        </p:scale>
        <p:origin x="9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E157D-56FF-46A3-A261-66FF386BEF38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2CC76-B577-40CD-9DF4-5E2455CC3E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3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2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4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1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2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37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8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26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2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3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B190-948F-496D-A829-E0BAE3B9632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1F3C-EE97-42F1-9912-6308F20A69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3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847" y="1122363"/>
            <a:ext cx="12243847" cy="2387600"/>
          </a:xfrm>
        </p:spPr>
        <p:txBody>
          <a:bodyPr/>
          <a:lstStyle/>
          <a:p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Vesiculobulleuze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dermatosen</a:t>
            </a: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Jeffrey Damman</a:t>
            </a:r>
            <a:endParaRPr lang="nl-NL" dirty="0"/>
          </a:p>
        </p:txBody>
      </p:sp>
      <p:sp>
        <p:nvSpPr>
          <p:cNvPr id="4" name="AutoShape 2" descr="https://powerpoint.officeapps.live.com/pods/GetClipboardImage.ashx?Id=1bd9929a-6498-48dd-8d9a-c7e39a5b9ce1&amp;DC=PNL1&amp;pkey=3a1b0508-58a3-4be4-a76d-91b0ffa915d3&amp;wdwaccluster=PNL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571500"/>
            <a:ext cx="8905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.rug.nl/is/figs/NU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76672"/>
            <a:ext cx="87067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503713" y="17602"/>
            <a:ext cx="75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EBA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968209" y="17602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BP</a:t>
            </a:r>
          </a:p>
        </p:txBody>
      </p:sp>
    </p:spTree>
    <p:extLst>
      <p:ext uri="{BB962C8B-B14F-4D97-AF65-F5344CB8AC3E}">
        <p14:creationId xmlns:p14="http://schemas.microsoft.com/office/powerpoint/2010/main" val="109888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419" y="707608"/>
            <a:ext cx="9271802" cy="54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09" y="34379"/>
            <a:ext cx="3912005" cy="3493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4378"/>
            <a:ext cx="4922978" cy="3493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09" y="3645025"/>
            <a:ext cx="3912005" cy="3014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47499" y="343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91944" y="343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2308" y="36450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71864" y="98072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053433" y="178102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5800" y="6244711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8310" y="458112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BP H22-3658, H22-4124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8619"/>
            <a:ext cx="10515600" cy="43513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32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EBA, H22-11373  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2" y="1509826"/>
            <a:ext cx="9448705" cy="4905207"/>
          </a:xfrm>
        </p:spPr>
      </p:pic>
    </p:spTree>
    <p:extLst>
      <p:ext uri="{BB962C8B-B14F-4D97-AF65-F5344CB8AC3E}">
        <p14:creationId xmlns:p14="http://schemas.microsoft.com/office/powerpoint/2010/main" val="349223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95" y="1825625"/>
            <a:ext cx="8381809" cy="4351338"/>
          </a:xfrm>
        </p:spPr>
      </p:pic>
    </p:spTree>
    <p:extLst>
      <p:ext uri="{BB962C8B-B14F-4D97-AF65-F5344CB8AC3E}">
        <p14:creationId xmlns:p14="http://schemas.microsoft.com/office/powerpoint/2010/main" val="216154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95" y="1825625"/>
            <a:ext cx="8381809" cy="4351338"/>
          </a:xfrm>
        </p:spPr>
      </p:pic>
    </p:spTree>
    <p:extLst>
      <p:ext uri="{BB962C8B-B14F-4D97-AF65-F5344CB8AC3E}">
        <p14:creationId xmlns:p14="http://schemas.microsoft.com/office/powerpoint/2010/main" val="234738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275571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Directe IF (pathologie): lineair IgG (3+),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(1+),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(3+), C3 (3+) en C1q (3+) U-geserreerd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92" y="1538107"/>
            <a:ext cx="6462653" cy="4846990"/>
          </a:xfrm>
        </p:spPr>
      </p:pic>
    </p:spTree>
    <p:extLst>
      <p:ext uri="{BB962C8B-B14F-4D97-AF65-F5344CB8AC3E}">
        <p14:creationId xmlns:p14="http://schemas.microsoft.com/office/powerpoint/2010/main" val="255638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Zoutsplit: bodemaankleuring IgG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5" y="1584622"/>
            <a:ext cx="6768446" cy="5078547"/>
          </a:xfrm>
        </p:spPr>
      </p:pic>
    </p:spTree>
    <p:extLst>
      <p:ext uri="{BB962C8B-B14F-4D97-AF65-F5344CB8AC3E}">
        <p14:creationId xmlns:p14="http://schemas.microsoft.com/office/powerpoint/2010/main" val="55878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Intra-epidermaal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vesiculobulleus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52" y="1595488"/>
            <a:ext cx="5666038" cy="4525963"/>
          </a:xfrm>
        </p:spPr>
      </p:pic>
      <p:sp>
        <p:nvSpPr>
          <p:cNvPr id="5" name="Tekstvak 3"/>
          <p:cNvSpPr txBox="1"/>
          <p:nvPr/>
        </p:nvSpPr>
        <p:spPr>
          <a:xfrm>
            <a:off x="485757" y="1418048"/>
            <a:ext cx="46329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Subcorneaal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celarm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Pemphigus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foliaceus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SSSS</a:t>
            </a:r>
          </a:p>
          <a:p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Subcorneaal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pustulair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pustulaire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psoriasis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Impetigo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AGEP /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geneesmiddelreactie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Sneddon Wilkinson</a:t>
            </a:r>
          </a:p>
          <a:p>
            <a:pPr marL="285750" indent="-285750">
              <a:buFontTx/>
              <a:buChar char="-"/>
            </a:pP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pemphigus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Dermatomycose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Necrolytisch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migratoir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erytheem</a:t>
            </a:r>
          </a:p>
          <a:p>
            <a:pPr marL="285750" indent="-285750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Suprabasaal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Pemphigus vulgaris/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vegetans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paraneoplastic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Darier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-type Grover</a:t>
            </a:r>
          </a:p>
          <a:p>
            <a:pPr marL="285750" indent="-285750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Hailey-Hailey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 onderzoek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Directe IF (pathologie): lineair IgG (3+),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(1+),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(3+), C3 (3+) en C1q (3+) U-geserreerd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Indirecte IF op </a:t>
            </a:r>
            <a:r>
              <a:rPr 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apenoesofagus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(immunologie): antistoffen tegen de basaalmembraan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Zoutgespleten huid (pathologie): bodemaankleuring.</a:t>
            </a:r>
          </a:p>
          <a:p>
            <a:endParaRPr lang="nl-N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ELISA (immunologie): anti-collageen VII positief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519" y="4623339"/>
            <a:ext cx="4614481" cy="160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016" y="6270606"/>
            <a:ext cx="4659984" cy="5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78" y="2149909"/>
            <a:ext cx="5895975" cy="3467100"/>
          </a:xfrm>
          <a:prstGeom prst="rect">
            <a:avLst/>
          </a:prstGeom>
        </p:spPr>
      </p:pic>
      <p:pic>
        <p:nvPicPr>
          <p:cNvPr id="2050" name="Picture 2" descr="Fig.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80" y="1877357"/>
            <a:ext cx="53911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1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EBA versus </a:t>
            </a:r>
            <a:r>
              <a:rPr lang="nl-NL" dirty="0" err="1" smtClean="0"/>
              <a:t>bSLE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kliniek!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52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Laminine-332 – H22-11068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83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LAD: H22-10898, 13127, 18284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48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IgA</a:t>
            </a:r>
            <a:r>
              <a:rPr lang="nl-NL" dirty="0" smtClean="0"/>
              <a:t> EBA, H22-17702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59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DH </a:t>
            </a:r>
            <a:r>
              <a:rPr lang="nl-NL" dirty="0" err="1" smtClean="0"/>
              <a:t>fibrillair</a:t>
            </a:r>
            <a:r>
              <a:rPr lang="nl-NL" dirty="0" smtClean="0"/>
              <a:t> </a:t>
            </a:r>
            <a:r>
              <a:rPr lang="nl-NL" dirty="0" err="1" smtClean="0"/>
              <a:t>IgA</a:t>
            </a:r>
            <a:r>
              <a:rPr lang="nl-NL" dirty="0" smtClean="0"/>
              <a:t> H22-13467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87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DH H21-4506, </a:t>
            </a:r>
            <a:r>
              <a:rPr lang="nl-NL" dirty="0"/>
              <a:t>H20-18679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22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H20-18679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35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subcorneal pustu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12" y="2384377"/>
            <a:ext cx="31675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) Close-up of the edge of the blister showing an intact row of basal cells (“row of tombstone” appearance) which show acantholytic chang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86" y="4797153"/>
            <a:ext cx="2977161" cy="2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pemphigus foliaceus hist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43" y="29411"/>
            <a:ext cx="3121177" cy="23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3"/>
          <p:cNvSpPr txBox="1"/>
          <p:nvPr/>
        </p:nvSpPr>
        <p:spPr>
          <a:xfrm>
            <a:off x="716714" y="940729"/>
            <a:ext cx="51137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Subcorneaal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celarm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Pemphigus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foliaceus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SSSS</a:t>
            </a:r>
          </a:p>
          <a:p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Subcorneaal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pustulair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Pustulaire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psoriasis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Impetigo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AGEP /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geneesmiddelreactie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Sneddon Wilkinson</a:t>
            </a:r>
          </a:p>
          <a:p>
            <a:pPr marL="285750" indent="-285750">
              <a:buFontTx/>
              <a:buChar char="-"/>
            </a:pP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pemphigus</a:t>
            </a:r>
          </a:p>
          <a:p>
            <a:pPr marL="285750" indent="-285750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Dermatomycose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Necrolytisch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migratoir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erytheem</a:t>
            </a:r>
          </a:p>
          <a:p>
            <a:pPr marL="285750" indent="-285750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Suprabasaal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Pemphigus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vulgaris/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vegetans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paraneoplastisch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Darier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Darier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-type Grover</a:t>
            </a:r>
          </a:p>
          <a:p>
            <a:pPr marL="285750" indent="-285750">
              <a:buFontTx/>
              <a:buChar char="-"/>
            </a:pP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Hailey-Hailey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0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IgG pemphigus vulgaris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0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IgA</a:t>
            </a:r>
            <a:r>
              <a:rPr lang="nl-NL" dirty="0" smtClean="0"/>
              <a:t> pemphigus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7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5" y="1196753"/>
            <a:ext cx="6125518" cy="5056991"/>
          </a:xfrm>
        </p:spPr>
      </p:pic>
      <p:sp>
        <p:nvSpPr>
          <p:cNvPr id="3" name="Tekstvak 2"/>
          <p:cNvSpPr txBox="1"/>
          <p:nvPr/>
        </p:nvSpPr>
        <p:spPr>
          <a:xfrm>
            <a:off x="559463" y="1643496"/>
            <a:ext cx="39429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b="1" dirty="0" smtClean="0"/>
              <a:t>Bulleus </a:t>
            </a:r>
            <a:r>
              <a:rPr lang="nl-NL" sz="2000" b="1" dirty="0" err="1" smtClean="0"/>
              <a:t>pemfigoid</a:t>
            </a:r>
            <a:r>
              <a:rPr lang="nl-NL" sz="2000" b="1" dirty="0" smtClean="0"/>
              <a:t> (BP)</a:t>
            </a:r>
            <a:endParaRPr lang="nl-NL" sz="2000" b="1" dirty="0"/>
          </a:p>
          <a:p>
            <a:pPr marL="285750" indent="-285750">
              <a:buFontTx/>
              <a:buChar char="-"/>
            </a:pPr>
            <a:r>
              <a:rPr lang="nl-NL" dirty="0"/>
              <a:t>Herpes </a:t>
            </a:r>
            <a:r>
              <a:rPr lang="nl-NL" dirty="0" err="1"/>
              <a:t>gestationes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 smtClean="0"/>
              <a:t>Mucosaal</a:t>
            </a:r>
            <a:r>
              <a:rPr lang="nl-NL" dirty="0" smtClean="0"/>
              <a:t> </a:t>
            </a:r>
            <a:r>
              <a:rPr lang="nl-NL" dirty="0" err="1" smtClean="0"/>
              <a:t>pemfigoid</a:t>
            </a:r>
            <a:r>
              <a:rPr lang="nl-NL" dirty="0" smtClean="0"/>
              <a:t> (MMP)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Epidermolysis </a:t>
            </a:r>
            <a:r>
              <a:rPr lang="nl-NL" dirty="0" err="1" smtClean="0"/>
              <a:t>bullosa</a:t>
            </a:r>
            <a:r>
              <a:rPr lang="nl-NL" dirty="0" smtClean="0"/>
              <a:t> </a:t>
            </a:r>
            <a:r>
              <a:rPr lang="nl-NL" dirty="0" err="1" smtClean="0"/>
              <a:t>acquisita</a:t>
            </a:r>
            <a:r>
              <a:rPr lang="nl-NL" dirty="0" smtClean="0"/>
              <a:t> (EBA)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p200 </a:t>
            </a:r>
            <a:r>
              <a:rPr lang="nl-NL" dirty="0" err="1" smtClean="0"/>
              <a:t>pemfigoid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Laminine</a:t>
            </a:r>
            <a:r>
              <a:rPr lang="nl-NL" dirty="0" smtClean="0"/>
              <a:t> 332 </a:t>
            </a:r>
            <a:r>
              <a:rPr lang="nl-NL" dirty="0" err="1" smtClean="0"/>
              <a:t>pemfigoid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Lineaire </a:t>
            </a:r>
            <a:r>
              <a:rPr lang="nl-NL" dirty="0" err="1"/>
              <a:t>IgA</a:t>
            </a:r>
            <a:r>
              <a:rPr lang="nl-NL" dirty="0"/>
              <a:t> </a:t>
            </a:r>
            <a:r>
              <a:rPr lang="nl-NL" dirty="0" smtClean="0"/>
              <a:t>dermatose (LAD)</a:t>
            </a:r>
          </a:p>
          <a:p>
            <a:pPr marL="285750" indent="-285750">
              <a:buFontTx/>
              <a:buChar char="-"/>
            </a:pPr>
            <a:r>
              <a:rPr lang="nl-NL" dirty="0"/>
              <a:t>Dermatitis herpetiformis (DH</a:t>
            </a:r>
            <a:r>
              <a:rPr lang="nl-NL" dirty="0" smtClean="0"/>
              <a:t>)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Lichen</a:t>
            </a:r>
            <a:r>
              <a:rPr lang="nl-NL" dirty="0"/>
              <a:t> </a:t>
            </a:r>
            <a:r>
              <a:rPr lang="nl-NL" dirty="0" err="1"/>
              <a:t>planus</a:t>
            </a:r>
            <a:r>
              <a:rPr lang="nl-NL" dirty="0"/>
              <a:t> </a:t>
            </a:r>
            <a:r>
              <a:rPr lang="nl-NL" dirty="0" err="1" smtClean="0"/>
              <a:t>pemfigoides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Porfyrie/pseudoporfyrie</a:t>
            </a:r>
          </a:p>
          <a:p>
            <a:r>
              <a:rPr lang="nl-NL" dirty="0" smtClean="0"/>
              <a:t>----------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Bullosis</a:t>
            </a:r>
            <a:r>
              <a:rPr lang="nl-NL" dirty="0"/>
              <a:t> </a:t>
            </a:r>
            <a:r>
              <a:rPr lang="nl-NL" dirty="0" err="1"/>
              <a:t>diabeticorum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Blister </a:t>
            </a:r>
            <a:r>
              <a:rPr lang="nl-NL" dirty="0" err="1"/>
              <a:t>overlying</a:t>
            </a:r>
            <a:r>
              <a:rPr lang="nl-NL" dirty="0"/>
              <a:t> a </a:t>
            </a:r>
            <a:r>
              <a:rPr lang="nl-NL" dirty="0" err="1"/>
              <a:t>scar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Traumatic</a:t>
            </a:r>
            <a:r>
              <a:rPr lang="nl-NL" dirty="0"/>
              <a:t> blister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Bulleuze </a:t>
            </a:r>
            <a:r>
              <a:rPr lang="nl-NL" dirty="0"/>
              <a:t>EEM/TEN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Bulleuze lupus </a:t>
            </a:r>
            <a:r>
              <a:rPr lang="nl-NL" dirty="0" err="1" smtClean="0"/>
              <a:t>erythematosus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Bulleuze </a:t>
            </a:r>
            <a:r>
              <a:rPr lang="nl-NL" dirty="0" err="1" smtClean="0"/>
              <a:t>lichen</a:t>
            </a:r>
            <a:r>
              <a:rPr lang="nl-NL" dirty="0" smtClean="0"/>
              <a:t> </a:t>
            </a:r>
            <a:r>
              <a:rPr lang="nl-NL" dirty="0" err="1"/>
              <a:t>planus</a:t>
            </a:r>
            <a:endParaRPr lang="nl-NL" dirty="0"/>
          </a:p>
          <a:p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Subepidermaal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vesiculobulleus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1" y="188640"/>
            <a:ext cx="5871799" cy="64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2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1" y="188640"/>
            <a:ext cx="5871799" cy="64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15680" y="2852936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200172" y="1124744"/>
            <a:ext cx="122413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52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1" y="188640"/>
            <a:ext cx="5871799" cy="646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15680" y="5465507"/>
            <a:ext cx="1224136" cy="427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2495600" y="5733256"/>
            <a:ext cx="6480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1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266</Words>
  <Application>Microsoft Office PowerPoint</Application>
  <PresentationFormat>Widescreen</PresentationFormat>
  <Paragraphs>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Vesiculobulleuze dermatosen</vt:lpstr>
      <vt:lpstr>Intra-epidermaal vesiculobulleus</vt:lpstr>
      <vt:lpstr>PowerPoint Presentation</vt:lpstr>
      <vt:lpstr>IgG pemphigus vulgaris</vt:lpstr>
      <vt:lpstr>IgA pemphigus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BP H22-3658, H22-4124</vt:lpstr>
      <vt:lpstr>EBA, H22-11373  </vt:lpstr>
      <vt:lpstr>PowerPoint Presentation</vt:lpstr>
      <vt:lpstr>PowerPoint Presentation</vt:lpstr>
      <vt:lpstr>Directe IF (pathologie): lineair IgG (3+), IgA (1+), IgM (3+), C3 (3+) en C1q (3+) U-geserreerd</vt:lpstr>
      <vt:lpstr>Zoutsplit: bodemaankleuring IgG</vt:lpstr>
      <vt:lpstr>Aanvullend onderzoek</vt:lpstr>
      <vt:lpstr>Conclusie</vt:lpstr>
      <vt:lpstr>Conclusie</vt:lpstr>
      <vt:lpstr>Laminine-332 – H22-11068</vt:lpstr>
      <vt:lpstr>LAD: H22-10898, 13127, 18284</vt:lpstr>
      <vt:lpstr>IgA EBA, H22-17702</vt:lpstr>
      <vt:lpstr>DH fibrillair IgA H22-13467</vt:lpstr>
      <vt:lpstr>DH H21-4506, H20-18679</vt:lpstr>
      <vt:lpstr>H20-18679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Damman</dc:creator>
  <cp:lastModifiedBy>Jeffrey Damman</cp:lastModifiedBy>
  <cp:revision>77</cp:revision>
  <dcterms:created xsi:type="dcterms:W3CDTF">2021-12-08T10:13:49Z</dcterms:created>
  <dcterms:modified xsi:type="dcterms:W3CDTF">2022-09-06T06:14:02Z</dcterms:modified>
</cp:coreProperties>
</file>