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6" r:id="rId2"/>
    <p:sldId id="265" r:id="rId3"/>
    <p:sldId id="257" r:id="rId4"/>
    <p:sldId id="293" r:id="rId5"/>
    <p:sldId id="258" r:id="rId6"/>
    <p:sldId id="268" r:id="rId7"/>
    <p:sldId id="261" r:id="rId8"/>
    <p:sldId id="260" r:id="rId9"/>
    <p:sldId id="310" r:id="rId10"/>
    <p:sldId id="309" r:id="rId11"/>
    <p:sldId id="288" r:id="rId12"/>
    <p:sldId id="303" r:id="rId13"/>
    <p:sldId id="304" r:id="rId14"/>
    <p:sldId id="305" r:id="rId15"/>
    <p:sldId id="306" r:id="rId16"/>
    <p:sldId id="307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C7D9A7-D999-4293-AA5A-F18366A62243}" v="2" dt="2022-06-20T12:36:21.709"/>
    <p1510:client id="{5EB150EC-00A7-4988-ACFC-65C5E7353FE4}" v="30" dt="2022-06-20T12:33:18.300"/>
    <p1510:client id="{AC467C47-D346-4377-943A-D71C8C783CDF}" v="3" dt="2022-06-20T12:18:58.5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256" autoAdjust="0"/>
  </p:normalViewPr>
  <p:slideViewPr>
    <p:cSldViewPr snapToGrid="0">
      <p:cViewPr varScale="1">
        <p:scale>
          <a:sx n="71" d="100"/>
          <a:sy n="71" d="100"/>
        </p:scale>
        <p:origin x="48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Relationship Id="rId4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rey Damman" userId="c2bc39e9d96c4c92" providerId="Windows Live" clId="Web-{5EB150EC-00A7-4988-ACFC-65C5E7353FE4}"/>
    <pc:docChg chg="modSld">
      <pc:chgData name="Jeffrey Damman" userId="c2bc39e9d96c4c92" providerId="Windows Live" clId="Web-{5EB150EC-00A7-4988-ACFC-65C5E7353FE4}" dt="2022-06-20T12:33:18.300" v="29" actId="14100"/>
      <pc:docMkLst>
        <pc:docMk/>
      </pc:docMkLst>
      <pc:sldChg chg="addSp delSp modSp">
        <pc:chgData name="Jeffrey Damman" userId="c2bc39e9d96c4c92" providerId="Windows Live" clId="Web-{5EB150EC-00A7-4988-ACFC-65C5E7353FE4}" dt="2022-06-20T12:33:18.300" v="29" actId="14100"/>
        <pc:sldMkLst>
          <pc:docMk/>
          <pc:sldMk cId="3259881519" sldId="309"/>
        </pc:sldMkLst>
        <pc:picChg chg="add mod">
          <ac:chgData name="Jeffrey Damman" userId="c2bc39e9d96c4c92" providerId="Windows Live" clId="Web-{5EB150EC-00A7-4988-ACFC-65C5E7353FE4}" dt="2022-06-20T12:32:45.282" v="22" actId="14100"/>
          <ac:picMkLst>
            <pc:docMk/>
            <pc:sldMk cId="3259881519" sldId="309"/>
            <ac:picMk id="2" creationId="{73AF0F27-F6E9-1C6F-6DAB-7FD7E84A941D}"/>
          </ac:picMkLst>
        </pc:picChg>
        <pc:picChg chg="add del mod">
          <ac:chgData name="Jeffrey Damman" userId="c2bc39e9d96c4c92" providerId="Windows Live" clId="Web-{5EB150EC-00A7-4988-ACFC-65C5E7353FE4}" dt="2022-06-20T12:22:53.935" v="7"/>
          <ac:picMkLst>
            <pc:docMk/>
            <pc:sldMk cId="3259881519" sldId="309"/>
            <ac:picMk id="3" creationId="{4D637498-F70F-428F-6F2F-A69EFA351291}"/>
          </ac:picMkLst>
        </pc:picChg>
        <pc:picChg chg="add mod">
          <ac:chgData name="Jeffrey Damman" userId="c2bc39e9d96c4c92" providerId="Windows Live" clId="Web-{5EB150EC-00A7-4988-ACFC-65C5E7353FE4}" dt="2022-06-20T12:32:52.548" v="24" actId="1076"/>
          <ac:picMkLst>
            <pc:docMk/>
            <pc:sldMk cId="3259881519" sldId="309"/>
            <ac:picMk id="4" creationId="{CF68A477-FB76-6A15-C4B2-4FAD02B10246}"/>
          </ac:picMkLst>
        </pc:picChg>
        <pc:picChg chg="add mod">
          <ac:chgData name="Jeffrey Damman" userId="c2bc39e9d96c4c92" providerId="Windows Live" clId="Web-{5EB150EC-00A7-4988-ACFC-65C5E7353FE4}" dt="2022-06-20T12:32:59.299" v="25" actId="1076"/>
          <ac:picMkLst>
            <pc:docMk/>
            <pc:sldMk cId="3259881519" sldId="309"/>
            <ac:picMk id="5" creationId="{F216307B-6C79-AC52-75C3-4A997734E7A4}"/>
          </ac:picMkLst>
        </pc:picChg>
        <pc:picChg chg="add mod">
          <ac:chgData name="Jeffrey Damman" userId="c2bc39e9d96c4c92" providerId="Windows Live" clId="Web-{5EB150EC-00A7-4988-ACFC-65C5E7353FE4}" dt="2022-06-20T12:33:01.815" v="26" actId="1076"/>
          <ac:picMkLst>
            <pc:docMk/>
            <pc:sldMk cId="3259881519" sldId="309"/>
            <ac:picMk id="6" creationId="{E2A35C31-218C-0613-9223-5C076EE1071D}"/>
          </ac:picMkLst>
        </pc:picChg>
        <pc:picChg chg="add mod">
          <ac:chgData name="Jeffrey Damman" userId="c2bc39e9d96c4c92" providerId="Windows Live" clId="Web-{5EB150EC-00A7-4988-ACFC-65C5E7353FE4}" dt="2022-06-20T12:33:18.300" v="29" actId="14100"/>
          <ac:picMkLst>
            <pc:docMk/>
            <pc:sldMk cId="3259881519" sldId="309"/>
            <ac:picMk id="7" creationId="{BC9E0BE5-1456-4F50-318E-369754B233E3}"/>
          </ac:picMkLst>
        </pc:picChg>
      </pc:sldChg>
    </pc:docChg>
  </pc:docChgLst>
  <pc:docChgLst>
    <pc:chgData name="Jeffrey Damman" userId="c2bc39e9d96c4c92" providerId="Windows Live" clId="Web-{49C7D9A7-D999-4293-AA5A-F18366A62243}"/>
    <pc:docChg chg="modSld">
      <pc:chgData name="Jeffrey Damman" userId="c2bc39e9d96c4c92" providerId="Windows Live" clId="Web-{49C7D9A7-D999-4293-AA5A-F18366A62243}" dt="2022-06-20T12:36:21.709" v="1" actId="1076"/>
      <pc:docMkLst>
        <pc:docMk/>
      </pc:docMkLst>
      <pc:sldChg chg="modSp">
        <pc:chgData name="Jeffrey Damman" userId="c2bc39e9d96c4c92" providerId="Windows Live" clId="Web-{49C7D9A7-D999-4293-AA5A-F18366A62243}" dt="2022-06-20T12:36:21.709" v="1" actId="1076"/>
        <pc:sldMkLst>
          <pc:docMk/>
          <pc:sldMk cId="3259881519" sldId="309"/>
        </pc:sldMkLst>
        <pc:picChg chg="mod">
          <ac:chgData name="Jeffrey Damman" userId="c2bc39e9d96c4c92" providerId="Windows Live" clId="Web-{49C7D9A7-D999-4293-AA5A-F18366A62243}" dt="2022-06-20T12:36:21.709" v="1" actId="1076"/>
          <ac:picMkLst>
            <pc:docMk/>
            <pc:sldMk cId="3259881519" sldId="309"/>
            <ac:picMk id="5" creationId="{F216307B-6C79-AC52-75C3-4A997734E7A4}"/>
          </ac:picMkLst>
        </pc:picChg>
      </pc:sldChg>
    </pc:docChg>
  </pc:docChgLst>
  <pc:docChgLst>
    <pc:chgData name="Jeffrey Damman" userId="c2bc39e9d96c4c92" providerId="Windows Live" clId="Web-{AC467C47-D346-4377-943A-D71C8C783CDF}"/>
    <pc:docChg chg="addSld modSld">
      <pc:chgData name="Jeffrey Damman" userId="c2bc39e9d96c4c92" providerId="Windows Live" clId="Web-{AC467C47-D346-4377-943A-D71C8C783CDF}" dt="2022-06-20T12:18:58.578" v="2"/>
      <pc:docMkLst>
        <pc:docMk/>
      </pc:docMkLst>
      <pc:sldChg chg="delSp new">
        <pc:chgData name="Jeffrey Damman" userId="c2bc39e9d96c4c92" providerId="Windows Live" clId="Web-{AC467C47-D346-4377-943A-D71C8C783CDF}" dt="2022-06-20T12:18:58.578" v="2"/>
        <pc:sldMkLst>
          <pc:docMk/>
          <pc:sldMk cId="3259881519" sldId="309"/>
        </pc:sldMkLst>
        <pc:spChg chg="del">
          <ac:chgData name="Jeffrey Damman" userId="c2bc39e9d96c4c92" providerId="Windows Live" clId="Web-{AC467C47-D346-4377-943A-D71C8C783CDF}" dt="2022-06-20T12:18:58.578" v="2"/>
          <ac:spMkLst>
            <pc:docMk/>
            <pc:sldMk cId="3259881519" sldId="309"/>
            <ac:spMk id="2" creationId="{0E89652E-5B58-FCDB-B8EA-481667F44901}"/>
          </ac:spMkLst>
        </pc:spChg>
        <pc:spChg chg="del">
          <ac:chgData name="Jeffrey Damman" userId="c2bc39e9d96c4c92" providerId="Windows Live" clId="Web-{AC467C47-D346-4377-943A-D71C8C783CDF}" dt="2022-06-20T12:18:56.469" v="1"/>
          <ac:spMkLst>
            <pc:docMk/>
            <pc:sldMk cId="3259881519" sldId="309"/>
            <ac:spMk id="3" creationId="{EFF1BAC6-C5B5-8105-F415-22B29B39FD23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07BD5-E12A-44E9-B65F-0F2104B57012}" type="datetimeFigureOut">
              <a:rPr lang="nl-NL" smtClean="0"/>
              <a:t>23-6-2022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E39B7-20E2-47E5-8286-56DB0049099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7956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3 dagen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 err="1" smtClean="0"/>
              <a:t>Tov</a:t>
            </a:r>
            <a:r>
              <a:rPr lang="nl-NL" dirty="0" smtClean="0"/>
              <a:t> control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 smtClean="0"/>
              <a:t>** </a:t>
            </a:r>
            <a:r>
              <a:rPr lang="nl-NL" dirty="0" err="1" smtClean="0"/>
              <a:t>tov</a:t>
            </a:r>
            <a:r>
              <a:rPr lang="nl-NL" dirty="0" smtClean="0"/>
              <a:t> WT IMQ</a:t>
            </a:r>
          </a:p>
          <a:p>
            <a:r>
              <a:rPr lang="nl-NL" dirty="0" smtClean="0"/>
              <a:t>IL17F</a:t>
            </a:r>
            <a:r>
              <a:rPr lang="nl-NL" baseline="0" dirty="0" smtClean="0"/>
              <a:t> en IL23p19 mist 1 </a:t>
            </a:r>
            <a:r>
              <a:rPr lang="nl-NL" baseline="0" dirty="0" err="1" smtClean="0"/>
              <a:t>dexa</a:t>
            </a:r>
            <a:r>
              <a:rPr lang="nl-NL" baseline="0" dirty="0" smtClean="0"/>
              <a:t> meting</a:t>
            </a:r>
          </a:p>
          <a:p>
            <a:r>
              <a:rPr lang="nl-NL" dirty="0" smtClean="0"/>
              <a:t>C5aR1</a:t>
            </a:r>
            <a:r>
              <a:rPr lang="nl-NL" baseline="0" dirty="0" smtClean="0"/>
              <a:t> IL1beta is significant. </a:t>
            </a:r>
            <a:endParaRPr lang="nl-NL" baseline="0" dirty="0" smtClean="0"/>
          </a:p>
          <a:p>
            <a:r>
              <a:rPr lang="nl-NL" baseline="0" dirty="0" smtClean="0"/>
              <a:t>IL23p19 is </a:t>
            </a:r>
            <a:r>
              <a:rPr lang="nl-NL" baseline="0" dirty="0" err="1" smtClean="0"/>
              <a:t>Kruskal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wallis</a:t>
            </a:r>
            <a:r>
              <a:rPr lang="nl-NL" baseline="0" dirty="0" smtClean="0"/>
              <a:t> al niet significant</a:t>
            </a:r>
          </a:p>
          <a:p>
            <a:endParaRPr lang="nl-NL" baseline="0" dirty="0" smtClean="0"/>
          </a:p>
          <a:p>
            <a:r>
              <a:rPr lang="nl-NL" baseline="0" dirty="0" smtClean="0"/>
              <a:t>IL17A ongeveer 50% </a:t>
            </a:r>
            <a:r>
              <a:rPr lang="nl-NL" baseline="0" dirty="0" err="1" smtClean="0"/>
              <a:t>undetermined</a:t>
            </a:r>
            <a:r>
              <a:rPr lang="nl-NL" baseline="0" dirty="0" smtClean="0"/>
              <a:t> </a:t>
            </a:r>
            <a:r>
              <a:rPr lang="nl-NL" baseline="0" dirty="0" smtClean="0"/>
              <a:t>dus laag.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E39B7-20E2-47E5-8286-56DB00490991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016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5</a:t>
            </a:r>
            <a:r>
              <a:rPr lang="nl-NL" baseline="0" dirty="0" smtClean="0"/>
              <a:t> dagen</a:t>
            </a:r>
            <a:endParaRPr lang="nl-NL" dirty="0" smtClean="0"/>
          </a:p>
          <a:p>
            <a:r>
              <a:rPr lang="nl-NL" dirty="0" smtClean="0"/>
              <a:t>Allemaal GAPDH afgezet</a:t>
            </a:r>
          </a:p>
          <a:p>
            <a:r>
              <a:rPr lang="nl-NL" dirty="0" smtClean="0"/>
              <a:t>IL1beta:</a:t>
            </a:r>
            <a:r>
              <a:rPr lang="nl-NL" baseline="0" dirty="0" smtClean="0"/>
              <a:t> * significant </a:t>
            </a:r>
            <a:r>
              <a:rPr lang="nl-NL" baseline="0" dirty="0" err="1" smtClean="0"/>
              <a:t>tov</a:t>
            </a:r>
            <a:r>
              <a:rPr lang="nl-NL" baseline="0" dirty="0" smtClean="0"/>
              <a:t> control, behalve C5aR1, maar niets significant </a:t>
            </a:r>
            <a:r>
              <a:rPr lang="nl-NL" baseline="0" dirty="0" err="1" smtClean="0"/>
              <a:t>tov</a:t>
            </a:r>
            <a:r>
              <a:rPr lang="nl-NL" baseline="0" dirty="0" smtClean="0"/>
              <a:t> WT </a:t>
            </a:r>
            <a:r>
              <a:rPr lang="nl-NL" baseline="0" dirty="0" smtClean="0"/>
              <a:t>IMQ (p=0,065). </a:t>
            </a:r>
            <a:r>
              <a:rPr lang="nl-NL" baseline="0" dirty="0" smtClean="0"/>
              <a:t>Eerst </a:t>
            </a:r>
            <a:r>
              <a:rPr lang="nl-NL" baseline="0" dirty="0" err="1" smtClean="0"/>
              <a:t>Kruskall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wallis</a:t>
            </a:r>
            <a:r>
              <a:rPr lang="nl-NL" baseline="0" dirty="0" smtClean="0"/>
              <a:t> en daarna Mann-W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 err="1" smtClean="0"/>
              <a:t>TNFalpha</a:t>
            </a:r>
            <a:r>
              <a:rPr lang="nl-NL" baseline="0" dirty="0" smtClean="0"/>
              <a:t> en IL17A en IL23p19: </a:t>
            </a:r>
            <a:r>
              <a:rPr lang="nl-NL" baseline="0" dirty="0" err="1" smtClean="0"/>
              <a:t>Kruskal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wallis</a:t>
            </a:r>
            <a:r>
              <a:rPr lang="nl-NL" baseline="0" dirty="0" smtClean="0"/>
              <a:t> is niet significant, dus niet </a:t>
            </a:r>
            <a:r>
              <a:rPr lang="nl-NL" baseline="0" dirty="0" smtClean="0"/>
              <a:t>verder (</a:t>
            </a:r>
            <a:r>
              <a:rPr lang="nl-NL" dirty="0" smtClean="0"/>
              <a:t>IL17A zijn er 2 uitvallers in de </a:t>
            </a:r>
            <a:r>
              <a:rPr lang="nl-NL" dirty="0" err="1" smtClean="0"/>
              <a:t>dexa</a:t>
            </a:r>
            <a:r>
              <a:rPr lang="nl-NL" baseline="0" dirty="0" smtClean="0"/>
              <a:t> en 1 uitvaller in vaseline, IL23p19: 1 uitvaller C5aR1 en 1 </a:t>
            </a:r>
            <a:r>
              <a:rPr lang="nl-NL" baseline="0" dirty="0" err="1" smtClean="0"/>
              <a:t>dexa</a:t>
            </a:r>
            <a:r>
              <a:rPr lang="nl-NL" baseline="0" dirty="0" smtClean="0"/>
              <a:t>)</a:t>
            </a:r>
            <a:endParaRPr lang="nl-NL" dirty="0" smtClean="0"/>
          </a:p>
          <a:p>
            <a:r>
              <a:rPr lang="nl-NL" dirty="0" smtClean="0"/>
              <a:t>IL17F</a:t>
            </a:r>
            <a:r>
              <a:rPr lang="nl-NL" dirty="0" smtClean="0"/>
              <a:t>:</a:t>
            </a:r>
            <a:r>
              <a:rPr lang="nl-NL" baseline="0" dirty="0" smtClean="0"/>
              <a:t> * significant </a:t>
            </a:r>
            <a:r>
              <a:rPr lang="nl-NL" baseline="0" dirty="0" err="1" smtClean="0"/>
              <a:t>tov</a:t>
            </a:r>
            <a:r>
              <a:rPr lang="nl-NL" baseline="0" dirty="0" smtClean="0"/>
              <a:t> control, maar niets significant </a:t>
            </a:r>
            <a:r>
              <a:rPr lang="nl-NL" baseline="0" dirty="0" err="1" smtClean="0"/>
              <a:t>tov</a:t>
            </a:r>
            <a:r>
              <a:rPr lang="nl-NL" baseline="0" dirty="0" smtClean="0"/>
              <a:t> WT IMQ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 smtClean="0"/>
              <a:t>Je kan ook nog zeggen dat C5aR1 -/- niet significant verschilt van control bij Il1beta</a:t>
            </a:r>
            <a:endParaRPr lang="nl-NL" dirty="0" smtClean="0"/>
          </a:p>
          <a:p>
            <a:endParaRPr lang="nl-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E39B7-20E2-47E5-8286-56DB00490991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6422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Maria </a:t>
            </a:r>
            <a:r>
              <a:rPr lang="nl-NL" err="1"/>
              <a:t>Botto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2D995-F6CB-477A-88E3-61BC9F1445A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17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2D995-F6CB-477A-88E3-61BC9F1445A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99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46A60-0AF8-4568-9E1C-E5D099021256}" type="datetimeFigureOut">
              <a:rPr lang="nl-NL" smtClean="0"/>
              <a:t>23-6-2022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73CE-428A-4546-AD6C-C818F0F53D2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1726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46A60-0AF8-4568-9E1C-E5D099021256}" type="datetimeFigureOut">
              <a:rPr lang="nl-NL" smtClean="0"/>
              <a:t>23-6-2022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73CE-428A-4546-AD6C-C818F0F53D2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1836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46A60-0AF8-4568-9E1C-E5D099021256}" type="datetimeFigureOut">
              <a:rPr lang="nl-NL" smtClean="0"/>
              <a:t>23-6-2022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73CE-428A-4546-AD6C-C818F0F53D2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8277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46A60-0AF8-4568-9E1C-E5D099021256}" type="datetimeFigureOut">
              <a:rPr lang="nl-NL" smtClean="0"/>
              <a:t>23-6-2022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73CE-428A-4546-AD6C-C818F0F53D2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5602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46A60-0AF8-4568-9E1C-E5D099021256}" type="datetimeFigureOut">
              <a:rPr lang="nl-NL" smtClean="0"/>
              <a:t>23-6-2022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73CE-428A-4546-AD6C-C818F0F53D2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7301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46A60-0AF8-4568-9E1C-E5D099021256}" type="datetimeFigureOut">
              <a:rPr lang="nl-NL" smtClean="0"/>
              <a:t>23-6-2022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73CE-428A-4546-AD6C-C818F0F53D2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8689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46A60-0AF8-4568-9E1C-E5D099021256}" type="datetimeFigureOut">
              <a:rPr lang="nl-NL" smtClean="0"/>
              <a:t>23-6-2022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73CE-428A-4546-AD6C-C818F0F53D2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0971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46A60-0AF8-4568-9E1C-E5D099021256}" type="datetimeFigureOut">
              <a:rPr lang="nl-NL" smtClean="0"/>
              <a:t>23-6-2022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73CE-428A-4546-AD6C-C818F0F53D2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6581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46A60-0AF8-4568-9E1C-E5D099021256}" type="datetimeFigureOut">
              <a:rPr lang="nl-NL" smtClean="0"/>
              <a:t>23-6-2022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73CE-428A-4546-AD6C-C818F0F53D2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6057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46A60-0AF8-4568-9E1C-E5D099021256}" type="datetimeFigureOut">
              <a:rPr lang="nl-NL" smtClean="0"/>
              <a:t>23-6-2022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73CE-428A-4546-AD6C-C818F0F53D2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442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46A60-0AF8-4568-9E1C-E5D099021256}" type="datetimeFigureOut">
              <a:rPr lang="nl-NL" smtClean="0"/>
              <a:t>23-6-2022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73CE-428A-4546-AD6C-C818F0F53D2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4786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46A60-0AF8-4568-9E1C-E5D099021256}" type="datetimeFigureOut">
              <a:rPr lang="nl-NL" smtClean="0"/>
              <a:t>23-6-2022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973CE-428A-4546-AD6C-C818F0F53D2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6474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jpe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oleObject" Target="../embeddings/oleObject3.bin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emf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629" y="90091"/>
            <a:ext cx="2942277" cy="33667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393" y="3778057"/>
            <a:ext cx="6730882" cy="29917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98393" y="3432150"/>
            <a:ext cx="6730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        </a:t>
            </a:r>
            <a:r>
              <a:rPr lang="nl-NL" sz="1050"/>
              <a:t>C                                            WT                               </a:t>
            </a:r>
            <a:r>
              <a:rPr lang="nl-NL" sz="1050" err="1"/>
              <a:t>Dexa</a:t>
            </a:r>
            <a:r>
              <a:rPr lang="nl-NL" sz="1050"/>
              <a:t>                   C5aR1 -/-                   C5aR2 -/-  C3 -/-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1186" y="90091"/>
            <a:ext cx="2845253" cy="33628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5719" y="90090"/>
            <a:ext cx="3049161" cy="42747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55" y="90091"/>
            <a:ext cx="2803419" cy="33651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77385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141" y="3650796"/>
            <a:ext cx="3744652" cy="320720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" y="3650796"/>
            <a:ext cx="3849598" cy="32072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141" y="0"/>
            <a:ext cx="3699425" cy="31684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" y="0"/>
            <a:ext cx="3849598" cy="31679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35042" y="71073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*</a:t>
            </a:r>
            <a:endParaRPr lang="nl-NL" dirty="0"/>
          </a:p>
        </p:txBody>
      </p:sp>
      <p:sp>
        <p:nvSpPr>
          <p:cNvPr id="11" name="TextBox 10"/>
          <p:cNvSpPr txBox="1"/>
          <p:nvPr/>
        </p:nvSpPr>
        <p:spPr>
          <a:xfrm>
            <a:off x="7364485" y="6029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*</a:t>
            </a:r>
            <a:endParaRPr lang="nl-NL" dirty="0"/>
          </a:p>
        </p:txBody>
      </p:sp>
      <p:sp>
        <p:nvSpPr>
          <p:cNvPr id="12" name="TextBox 11"/>
          <p:cNvSpPr txBox="1"/>
          <p:nvPr/>
        </p:nvSpPr>
        <p:spPr>
          <a:xfrm>
            <a:off x="2207022" y="82694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*</a:t>
            </a:r>
            <a:endParaRPr lang="nl-NL" dirty="0"/>
          </a:p>
        </p:txBody>
      </p:sp>
      <p:sp>
        <p:nvSpPr>
          <p:cNvPr id="13" name="TextBox 12"/>
          <p:cNvSpPr txBox="1"/>
          <p:nvPr/>
        </p:nvSpPr>
        <p:spPr>
          <a:xfrm>
            <a:off x="3327086" y="5347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*</a:t>
            </a:r>
            <a:endParaRPr lang="nl-NL" dirty="0"/>
          </a:p>
        </p:txBody>
      </p:sp>
      <p:sp>
        <p:nvSpPr>
          <p:cNvPr id="17" name="TextBox 16"/>
          <p:cNvSpPr txBox="1"/>
          <p:nvPr/>
        </p:nvSpPr>
        <p:spPr>
          <a:xfrm>
            <a:off x="1615319" y="400644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*</a:t>
            </a:r>
            <a:endParaRPr lang="nl-NL" dirty="0"/>
          </a:p>
        </p:txBody>
      </p:sp>
      <p:sp>
        <p:nvSpPr>
          <p:cNvPr id="18" name="TextBox 17"/>
          <p:cNvSpPr txBox="1"/>
          <p:nvPr/>
        </p:nvSpPr>
        <p:spPr>
          <a:xfrm>
            <a:off x="2180641" y="461411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*</a:t>
            </a:r>
            <a:endParaRPr lang="nl-NL" dirty="0"/>
          </a:p>
        </p:txBody>
      </p:sp>
      <p:sp>
        <p:nvSpPr>
          <p:cNvPr id="20" name="TextBox 19"/>
          <p:cNvSpPr txBox="1"/>
          <p:nvPr/>
        </p:nvSpPr>
        <p:spPr>
          <a:xfrm>
            <a:off x="2757634" y="461641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*</a:t>
            </a:r>
            <a:endParaRPr lang="nl-NL" dirty="0"/>
          </a:p>
        </p:txBody>
      </p:sp>
      <p:sp>
        <p:nvSpPr>
          <p:cNvPr id="21" name="TextBox 20"/>
          <p:cNvSpPr txBox="1"/>
          <p:nvPr/>
        </p:nvSpPr>
        <p:spPr>
          <a:xfrm>
            <a:off x="3317111" y="390003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*</a:t>
            </a:r>
            <a:endParaRPr lang="nl-NL" dirty="0"/>
          </a:p>
        </p:txBody>
      </p:sp>
      <p:sp>
        <p:nvSpPr>
          <p:cNvPr id="23" name="TextBox 22"/>
          <p:cNvSpPr txBox="1"/>
          <p:nvPr/>
        </p:nvSpPr>
        <p:spPr>
          <a:xfrm>
            <a:off x="5684207" y="421774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*</a:t>
            </a:r>
            <a:endParaRPr lang="nl-NL" dirty="0"/>
          </a:p>
        </p:txBody>
      </p:sp>
      <p:sp>
        <p:nvSpPr>
          <p:cNvPr id="24" name="TextBox 23"/>
          <p:cNvSpPr txBox="1"/>
          <p:nvPr/>
        </p:nvSpPr>
        <p:spPr>
          <a:xfrm>
            <a:off x="6256792" y="440729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*</a:t>
            </a:r>
            <a:endParaRPr lang="nl-NL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066" y="-277"/>
            <a:ext cx="3849934" cy="316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81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err="1"/>
              <a:t>Additional</a:t>
            </a:r>
            <a:r>
              <a:rPr lang="nl-NL" b="1"/>
              <a:t> analyses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Real Time </a:t>
            </a:r>
            <a:r>
              <a:rPr lang="nl-NL" err="1"/>
              <a:t>qPCR</a:t>
            </a:r>
            <a:r>
              <a:rPr lang="nl-NL"/>
              <a:t> (skin+ </a:t>
            </a:r>
            <a:r>
              <a:rPr lang="nl-NL" err="1"/>
              <a:t>lymph</a:t>
            </a:r>
            <a:r>
              <a:rPr lang="nl-NL"/>
              <a:t> node, spleen?): </a:t>
            </a:r>
          </a:p>
          <a:p>
            <a:pPr lvl="1"/>
            <a:r>
              <a:rPr lang="nl-NL"/>
              <a:t>IL1beta, </a:t>
            </a:r>
            <a:r>
              <a:rPr lang="nl-NL" err="1"/>
              <a:t>TNFalpa</a:t>
            </a:r>
            <a:r>
              <a:rPr lang="nl-NL"/>
              <a:t>, IL-6</a:t>
            </a:r>
          </a:p>
          <a:p>
            <a:pPr lvl="1"/>
            <a:r>
              <a:rPr lang="nl-NL"/>
              <a:t>IL22, IL23, IL17A, IL17F</a:t>
            </a:r>
          </a:p>
          <a:p>
            <a:endParaRPr lang="nl-NL"/>
          </a:p>
          <a:p>
            <a:r>
              <a:rPr lang="nl-NL" err="1"/>
              <a:t>Other</a:t>
            </a:r>
            <a:r>
              <a:rPr lang="nl-NL"/>
              <a:t> </a:t>
            </a:r>
            <a:r>
              <a:rPr lang="nl-NL" err="1"/>
              <a:t>ideas</a:t>
            </a:r>
            <a:r>
              <a:rPr lang="nl-NL"/>
              <a:t>?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6344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IMQ psoriasis mouse model</a:t>
            </a:r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200" y="1600201"/>
            <a:ext cx="5763601" cy="4525963"/>
          </a:xfrm>
        </p:spPr>
      </p:pic>
      <p:sp>
        <p:nvSpPr>
          <p:cNvPr id="5" name="Tekstvak 4"/>
          <p:cNvSpPr txBox="1"/>
          <p:nvPr/>
        </p:nvSpPr>
        <p:spPr>
          <a:xfrm>
            <a:off x="4480348" y="6493757"/>
            <a:ext cx="6194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err="1"/>
              <a:t>Giacomassi</a:t>
            </a:r>
            <a:r>
              <a:rPr lang="nl-NL" i="1"/>
              <a:t> C et al. J </a:t>
            </a:r>
            <a:r>
              <a:rPr lang="nl-NL" i="1" err="1"/>
              <a:t>Invest</a:t>
            </a:r>
            <a:r>
              <a:rPr lang="nl-NL" i="1"/>
              <a:t> </a:t>
            </a:r>
            <a:r>
              <a:rPr lang="nl-NL" i="1" err="1"/>
              <a:t>Dermatol</a:t>
            </a:r>
            <a:r>
              <a:rPr lang="nl-NL" i="1"/>
              <a:t>. 2017 Mar;137(3):760-763.</a:t>
            </a:r>
            <a:endParaRPr lang="nl-NL"/>
          </a:p>
        </p:txBody>
      </p:sp>
      <p:pic>
        <p:nvPicPr>
          <p:cNvPr id="6" name="Picture 2" descr="Afbeeldingsresultaat voor erasmus mc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0"/>
            <a:ext cx="1403648" cy="65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216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199" y="188640"/>
            <a:ext cx="8229600" cy="1143000"/>
          </a:xfrm>
        </p:spPr>
        <p:txBody>
          <a:bodyPr/>
          <a:lstStyle/>
          <a:p>
            <a:r>
              <a:rPr lang="nl-NL" b="1"/>
              <a:t>IMQ psoriasis mouse model</a:t>
            </a:r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88" y="1052737"/>
            <a:ext cx="8810625" cy="5362575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4511824" y="6488964"/>
            <a:ext cx="6156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i="1" err="1"/>
              <a:t>Giacomassi</a:t>
            </a:r>
            <a:r>
              <a:rPr lang="nl-NL" i="1"/>
              <a:t> C et al. J </a:t>
            </a:r>
            <a:r>
              <a:rPr lang="nl-NL" i="1" err="1"/>
              <a:t>Invest</a:t>
            </a:r>
            <a:r>
              <a:rPr lang="nl-NL" i="1"/>
              <a:t> </a:t>
            </a:r>
            <a:r>
              <a:rPr lang="nl-NL" i="1" err="1"/>
              <a:t>Dermatol</a:t>
            </a:r>
            <a:r>
              <a:rPr lang="nl-NL" i="1"/>
              <a:t>. 2017 Mar;137(3):760-763.</a:t>
            </a:r>
            <a:endParaRPr lang="nl-NL"/>
          </a:p>
        </p:txBody>
      </p:sp>
      <p:pic>
        <p:nvPicPr>
          <p:cNvPr id="6" name="Picture 2" descr="Afbeeldingsresultaat voor erasmus mc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0"/>
            <a:ext cx="1403648" cy="65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260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IMQ psoriasis mouse model</a:t>
            </a:r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502" y="1425092"/>
            <a:ext cx="8990499" cy="4977258"/>
          </a:xfrm>
        </p:spPr>
      </p:pic>
      <p:sp>
        <p:nvSpPr>
          <p:cNvPr id="5" name="Tekstvak 4"/>
          <p:cNvSpPr txBox="1"/>
          <p:nvPr/>
        </p:nvSpPr>
        <p:spPr>
          <a:xfrm>
            <a:off x="4480348" y="6493757"/>
            <a:ext cx="6194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err="1"/>
              <a:t>Giacomassi</a:t>
            </a:r>
            <a:r>
              <a:rPr lang="nl-NL" i="1"/>
              <a:t> C et al. J </a:t>
            </a:r>
            <a:r>
              <a:rPr lang="nl-NL" i="1" err="1"/>
              <a:t>Invest</a:t>
            </a:r>
            <a:r>
              <a:rPr lang="nl-NL" i="1"/>
              <a:t> </a:t>
            </a:r>
            <a:r>
              <a:rPr lang="nl-NL" i="1" err="1"/>
              <a:t>Dermatol</a:t>
            </a:r>
            <a:r>
              <a:rPr lang="nl-NL" i="1"/>
              <a:t>. 2017 Mar;137(3):760-763.</a:t>
            </a:r>
            <a:endParaRPr lang="nl-NL"/>
          </a:p>
        </p:txBody>
      </p:sp>
      <p:pic>
        <p:nvPicPr>
          <p:cNvPr id="6" name="Picture 2" descr="Afbeeldingsresultaat voor erasmus mc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0"/>
            <a:ext cx="1403648" cy="65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141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IMQ psoriasis mouse model</a:t>
            </a:r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530" y="1600201"/>
            <a:ext cx="7644941" cy="4525963"/>
          </a:xfrm>
        </p:spPr>
      </p:pic>
      <p:pic>
        <p:nvPicPr>
          <p:cNvPr id="5" name="Picture 2" descr="Afbeeldingsresultaat voor erasmus mc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0"/>
            <a:ext cx="1403648" cy="65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4511824" y="6488964"/>
            <a:ext cx="6156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i="1" err="1"/>
              <a:t>Giacomassi</a:t>
            </a:r>
            <a:r>
              <a:rPr lang="nl-NL" i="1"/>
              <a:t> C et al. J </a:t>
            </a:r>
            <a:r>
              <a:rPr lang="nl-NL" i="1" err="1"/>
              <a:t>Invest</a:t>
            </a:r>
            <a:r>
              <a:rPr lang="nl-NL" i="1"/>
              <a:t> </a:t>
            </a:r>
            <a:r>
              <a:rPr lang="nl-NL" i="1" err="1"/>
              <a:t>Dermatol</a:t>
            </a:r>
            <a:r>
              <a:rPr lang="nl-NL" i="1"/>
              <a:t>. 2017 Mar;137(3):760-763.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0686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IMQ psoriasis mouse model</a:t>
            </a:r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654029"/>
            <a:ext cx="8229600" cy="2418307"/>
          </a:xfrm>
        </p:spPr>
      </p:pic>
      <p:pic>
        <p:nvPicPr>
          <p:cNvPr id="5" name="Picture 2" descr="Afbeeldingsresultaat voor erasmus mc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0"/>
            <a:ext cx="1403648" cy="65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4511824" y="6488964"/>
            <a:ext cx="6156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i="1" err="1"/>
              <a:t>Giacomassi</a:t>
            </a:r>
            <a:r>
              <a:rPr lang="nl-NL" i="1"/>
              <a:t> C et al. J </a:t>
            </a:r>
            <a:r>
              <a:rPr lang="nl-NL" i="1" err="1"/>
              <a:t>Invest</a:t>
            </a:r>
            <a:r>
              <a:rPr lang="nl-NL" i="1"/>
              <a:t> </a:t>
            </a:r>
            <a:r>
              <a:rPr lang="nl-NL" i="1" err="1"/>
              <a:t>Dermatol</a:t>
            </a:r>
            <a:r>
              <a:rPr lang="nl-NL" i="1"/>
              <a:t>. 2017 Mar;137(3):760-763.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7219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780" y="514243"/>
            <a:ext cx="6913477" cy="30728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781" y="3669079"/>
            <a:ext cx="6913477" cy="30252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56780" y="195123"/>
            <a:ext cx="6913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        C                        WT              </a:t>
            </a:r>
            <a:r>
              <a:rPr lang="nl-NL" err="1"/>
              <a:t>Dexa</a:t>
            </a:r>
            <a:r>
              <a:rPr lang="nl-NL"/>
              <a:t>        C5aR1 -/-     C5aR2 -/-  C3 -/-</a:t>
            </a:r>
          </a:p>
        </p:txBody>
      </p:sp>
    </p:spTree>
    <p:extLst>
      <p:ext uri="{BB962C8B-B14F-4D97-AF65-F5344CB8AC3E}">
        <p14:creationId xmlns:p14="http://schemas.microsoft.com/office/powerpoint/2010/main" val="2292846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107" y="404447"/>
            <a:ext cx="3893722" cy="29278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66" y="404447"/>
            <a:ext cx="3893723" cy="29278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347" y="404447"/>
            <a:ext cx="3893723" cy="29278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66" y="3902298"/>
            <a:ext cx="3893723" cy="29278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107" y="3902298"/>
            <a:ext cx="3893722" cy="29278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347" y="3902298"/>
            <a:ext cx="3893722" cy="292783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79329" y="35115"/>
            <a:ext cx="1836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WT cetomacrogol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16303" y="52645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WT IMQ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48908" y="35115"/>
            <a:ext cx="2514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WT IMQ </a:t>
            </a:r>
            <a:r>
              <a:rPr lang="nl-NL" err="1"/>
              <a:t>dexamethasone</a:t>
            </a:r>
            <a:endParaRPr lang="nl-NL"/>
          </a:p>
        </p:txBody>
      </p:sp>
      <p:sp>
        <p:nvSpPr>
          <p:cNvPr id="23" name="TextBox 22"/>
          <p:cNvSpPr txBox="1"/>
          <p:nvPr/>
        </p:nvSpPr>
        <p:spPr>
          <a:xfrm>
            <a:off x="1302888" y="3532966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C5aR1 -/- IMQ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10129" y="3532966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C5aR2 -/- IMQ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520149" y="3540217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C3 -/- IMQ</a:t>
            </a:r>
          </a:p>
        </p:txBody>
      </p:sp>
    </p:spTree>
    <p:extLst>
      <p:ext uri="{BB962C8B-B14F-4D97-AF65-F5344CB8AC3E}">
        <p14:creationId xmlns:p14="http://schemas.microsoft.com/office/powerpoint/2010/main" val="4092068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23538" cy="33926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724" y="24869"/>
            <a:ext cx="4490380" cy="33677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5346"/>
            <a:ext cx="4523538" cy="33926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724" y="3465347"/>
            <a:ext cx="4523539" cy="33926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525663" y="329979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3 </a:t>
            </a:r>
            <a:r>
              <a:rPr lang="nl-NL" err="1"/>
              <a:t>days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9747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8104" y="101019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**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56562" y="22598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*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96642" y="201167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*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640" y="5925564"/>
            <a:ext cx="2823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/>
              <a:t>* </a:t>
            </a:r>
            <a:r>
              <a:rPr lang="nl-NL" sz="1200" err="1"/>
              <a:t>vs</a:t>
            </a:r>
            <a:r>
              <a:rPr lang="nl-NL" sz="1200"/>
              <a:t> WT 5 </a:t>
            </a:r>
            <a:r>
              <a:rPr lang="nl-NL" sz="1200" err="1"/>
              <a:t>days</a:t>
            </a:r>
            <a:endParaRPr lang="nl-NL" sz="1200"/>
          </a:p>
          <a:p>
            <a:r>
              <a:rPr lang="nl-NL" sz="1200"/>
              <a:t>** </a:t>
            </a:r>
            <a:r>
              <a:rPr lang="nl-NL" sz="1200" err="1"/>
              <a:t>vs</a:t>
            </a:r>
            <a:r>
              <a:rPr lang="nl-NL" sz="1200"/>
              <a:t> control 5 </a:t>
            </a:r>
            <a:r>
              <a:rPr lang="nl-NL" sz="1200" err="1"/>
              <a:t>days</a:t>
            </a:r>
            <a:endParaRPr lang="nl-NL" sz="1200"/>
          </a:p>
          <a:p>
            <a:r>
              <a:rPr lang="nl-NL" sz="1200" err="1"/>
              <a:t>Kruskall</a:t>
            </a:r>
            <a:r>
              <a:rPr lang="nl-NL" sz="1200"/>
              <a:t>-Wallis </a:t>
            </a:r>
            <a:r>
              <a:rPr lang="nl-NL" sz="1200" err="1"/>
              <a:t>followed</a:t>
            </a:r>
            <a:r>
              <a:rPr lang="nl-NL" sz="1200"/>
              <a:t> </a:t>
            </a:r>
            <a:r>
              <a:rPr lang="nl-NL" sz="1200" err="1"/>
              <a:t>by</a:t>
            </a:r>
            <a:r>
              <a:rPr lang="nl-NL" sz="1200"/>
              <a:t> Mann-</a:t>
            </a:r>
            <a:r>
              <a:rPr lang="nl-NL" sz="1200" err="1"/>
              <a:t>Whitney</a:t>
            </a:r>
            <a:endParaRPr lang="nl-NL" sz="1200"/>
          </a:p>
        </p:txBody>
      </p:sp>
      <p:sp>
        <p:nvSpPr>
          <p:cNvPr id="9" name="TextBox 8"/>
          <p:cNvSpPr txBox="1"/>
          <p:nvPr/>
        </p:nvSpPr>
        <p:spPr>
          <a:xfrm>
            <a:off x="4271556" y="171123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*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644096"/>
              </p:ext>
            </p:extLst>
          </p:nvPr>
        </p:nvGraphicFramePr>
        <p:xfrm>
          <a:off x="331937" y="253543"/>
          <a:ext cx="5063602" cy="5091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8" name="Prism 5" r:id="rId3" imgW="3483720" imgH="3502080" progId="Prism5.Document">
                  <p:embed/>
                </p:oleObj>
              </mc:Choice>
              <mc:Fallback>
                <p:oleObj name="Prism 5" r:id="rId3" imgW="3483720" imgH="3502080" progId="Prism5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1937" y="253543"/>
                        <a:ext cx="5063602" cy="50912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5582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319" y="3546342"/>
            <a:ext cx="3245343" cy="2910435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3983973"/>
              </p:ext>
            </p:extLst>
          </p:nvPr>
        </p:nvGraphicFramePr>
        <p:xfrm>
          <a:off x="8803320" y="393596"/>
          <a:ext cx="3245342" cy="2783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2" name="Prism 5" r:id="rId4" imgW="3479400" imgH="2984040" progId="Prism5.Document">
                  <p:embed/>
                </p:oleObj>
              </mc:Choice>
              <mc:Fallback>
                <p:oleObj name="Prism 5" r:id="rId4" imgW="3479400" imgH="2984040" progId="Prism5.Document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803320" y="393596"/>
                        <a:ext cx="3245342" cy="278341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87466" y="24264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WT IMQ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77758" y="24264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C5aR1 -/- IMQ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816830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/>
              <a:t>CD11b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91" y="3546342"/>
            <a:ext cx="3880411" cy="29103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14" y="3546342"/>
            <a:ext cx="3886395" cy="29147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694127" y="444749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*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50995" y="461843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*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42361" y="407816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**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" y="1476309"/>
            <a:ext cx="646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/>
              <a:t>Ly6G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03320" y="6502233"/>
            <a:ext cx="3495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/>
              <a:t>* </a:t>
            </a:r>
            <a:r>
              <a:rPr lang="nl-NL" sz="1200" err="1"/>
              <a:t>vs</a:t>
            </a:r>
            <a:r>
              <a:rPr lang="nl-NL" sz="1200"/>
              <a:t> WT, ** </a:t>
            </a:r>
            <a:r>
              <a:rPr lang="nl-NL" sz="1200" err="1"/>
              <a:t>vs</a:t>
            </a:r>
            <a:r>
              <a:rPr lang="nl-NL" sz="1200"/>
              <a:t> control, Chi-square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91" y="427060"/>
            <a:ext cx="3874425" cy="29058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14" y="427060"/>
            <a:ext cx="3874426" cy="290581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322445" y="205594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*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823957" y="110697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**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753814" y="166097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*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761991" y="3196300"/>
            <a:ext cx="3495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/>
              <a:t>* </a:t>
            </a:r>
            <a:r>
              <a:rPr lang="nl-NL" sz="1200" err="1"/>
              <a:t>vs</a:t>
            </a:r>
            <a:r>
              <a:rPr lang="nl-NL" sz="1200"/>
              <a:t> WT, ** </a:t>
            </a:r>
            <a:r>
              <a:rPr lang="nl-NL" sz="1200" err="1"/>
              <a:t>vs</a:t>
            </a:r>
            <a:r>
              <a:rPr lang="nl-NL" sz="1200"/>
              <a:t> control, P&lt;0.05, Mann-</a:t>
            </a:r>
            <a:r>
              <a:rPr lang="nl-NL" sz="1200" err="1"/>
              <a:t>Whitney</a:t>
            </a:r>
            <a:endParaRPr lang="nl-NL" sz="1200"/>
          </a:p>
        </p:txBody>
      </p:sp>
    </p:spTree>
    <p:extLst>
      <p:ext uri="{BB962C8B-B14F-4D97-AF65-F5344CB8AC3E}">
        <p14:creationId xmlns:p14="http://schemas.microsoft.com/office/powerpoint/2010/main" val="4069536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320831" y="69784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WT IMQ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11123" y="69784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C5aR1 -/- IMQ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709604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/>
              <a:t>F4/80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769374"/>
              </p:ext>
            </p:extLst>
          </p:nvPr>
        </p:nvGraphicFramePr>
        <p:xfrm>
          <a:off x="8809222" y="3580257"/>
          <a:ext cx="2899747" cy="249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6" name="Prism 5" r:id="rId3" imgW="3483720" imgH="2993040" progId="Prism5.Document">
                  <p:embed/>
                </p:oleObj>
              </mc:Choice>
              <mc:Fallback>
                <p:oleObj name="Prism 5" r:id="rId3" imgW="3483720" imgH="2993040" progId="Prism5.Document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09222" y="3580257"/>
                        <a:ext cx="2899747" cy="24913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89" y="3580255"/>
            <a:ext cx="3880411" cy="29103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488" y="3580256"/>
            <a:ext cx="3880410" cy="291030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809222" y="6333021"/>
            <a:ext cx="3204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err="1"/>
              <a:t>Comparison</a:t>
            </a:r>
            <a:r>
              <a:rPr lang="nl-NL" sz="1200"/>
              <a:t> are </a:t>
            </a:r>
            <a:r>
              <a:rPr lang="nl-NL" sz="1200" err="1"/>
              <a:t>not</a:t>
            </a:r>
            <a:r>
              <a:rPr lang="nl-NL" sz="1200"/>
              <a:t> significant </a:t>
            </a:r>
            <a:r>
              <a:rPr lang="nl-NL" sz="1200" err="1"/>
              <a:t>due</a:t>
            </a:r>
            <a:r>
              <a:rPr lang="nl-NL" sz="1200"/>
              <a:t> </a:t>
            </a:r>
            <a:r>
              <a:rPr lang="nl-NL" sz="1200" err="1"/>
              <a:t>to</a:t>
            </a:r>
            <a:r>
              <a:rPr lang="nl-NL" sz="1200"/>
              <a:t> </a:t>
            </a:r>
            <a:r>
              <a:rPr lang="nl-NL" sz="1200" err="1"/>
              <a:t>outlier</a:t>
            </a:r>
            <a:r>
              <a:rPr lang="nl-NL" sz="1200"/>
              <a:t> in WT </a:t>
            </a:r>
            <a:r>
              <a:rPr lang="nl-NL" sz="1200" err="1"/>
              <a:t>group</a:t>
            </a:r>
            <a:r>
              <a:rPr lang="nl-NL" sz="1200"/>
              <a:t>, </a:t>
            </a:r>
            <a:r>
              <a:rPr lang="nl-NL" sz="1200" err="1"/>
              <a:t>Kruskall</a:t>
            </a:r>
            <a:r>
              <a:rPr lang="nl-NL" sz="1200"/>
              <a:t>-Wallis </a:t>
            </a:r>
            <a:r>
              <a:rPr lang="nl-NL" sz="1200" err="1"/>
              <a:t>followed</a:t>
            </a:r>
            <a:r>
              <a:rPr lang="nl-NL" sz="1200"/>
              <a:t> </a:t>
            </a:r>
            <a:r>
              <a:rPr lang="nl-NL" sz="1200" err="1"/>
              <a:t>by</a:t>
            </a:r>
            <a:r>
              <a:rPr lang="nl-NL" sz="1200"/>
              <a:t> Mann-</a:t>
            </a:r>
            <a:r>
              <a:rPr lang="nl-NL" sz="1200" err="1"/>
              <a:t>Whitney</a:t>
            </a:r>
            <a:endParaRPr lang="nl-NL" sz="1200"/>
          </a:p>
        </p:txBody>
      </p:sp>
      <p:sp>
        <p:nvSpPr>
          <p:cNvPr id="23" name="TextBox 22"/>
          <p:cNvSpPr txBox="1"/>
          <p:nvPr/>
        </p:nvSpPr>
        <p:spPr>
          <a:xfrm>
            <a:off x="85760" y="4725805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/>
              <a:t>CD3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89" y="594929"/>
            <a:ext cx="3880411" cy="29103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488" y="594929"/>
            <a:ext cx="3880410" cy="29103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222" y="594930"/>
            <a:ext cx="2899747" cy="25949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8761991" y="3196300"/>
            <a:ext cx="3495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/>
              <a:t>* </a:t>
            </a:r>
            <a:r>
              <a:rPr lang="nl-NL" sz="1200" err="1"/>
              <a:t>vs</a:t>
            </a:r>
            <a:r>
              <a:rPr lang="nl-NL" sz="1200"/>
              <a:t> WT, ** </a:t>
            </a:r>
            <a:r>
              <a:rPr lang="nl-NL" sz="1200" err="1"/>
              <a:t>vs</a:t>
            </a:r>
            <a:r>
              <a:rPr lang="nl-NL" sz="1200"/>
              <a:t> control, P&lt;0.05, Mann-</a:t>
            </a:r>
            <a:r>
              <a:rPr lang="nl-NL" sz="1200" err="1"/>
              <a:t>Whitney</a:t>
            </a:r>
            <a:endParaRPr lang="nl-NL" sz="1200"/>
          </a:p>
        </p:txBody>
      </p:sp>
      <p:sp>
        <p:nvSpPr>
          <p:cNvPr id="18" name="TextBox 17"/>
          <p:cNvSpPr txBox="1"/>
          <p:nvPr/>
        </p:nvSpPr>
        <p:spPr>
          <a:xfrm>
            <a:off x="9637747" y="88551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**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485178" y="142737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028607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160133" y="28381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WT IMQ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47191" y="0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C5aR1 -/- IMQ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93" y="369332"/>
            <a:ext cx="3880411" cy="291030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34292" y="1639820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/>
              <a:t>C9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374" y="369332"/>
            <a:ext cx="3880411" cy="29103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6154" y="369333"/>
            <a:ext cx="3245155" cy="29103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9587976" y="66971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**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108690" y="139252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*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39765" y="116174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*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49785" y="3371973"/>
            <a:ext cx="3495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/>
              <a:t>* </a:t>
            </a:r>
            <a:r>
              <a:rPr lang="nl-NL" sz="1200" err="1"/>
              <a:t>vs</a:t>
            </a:r>
            <a:r>
              <a:rPr lang="nl-NL" sz="1200"/>
              <a:t> WT, ** </a:t>
            </a:r>
            <a:r>
              <a:rPr lang="nl-NL" sz="1200" err="1"/>
              <a:t>vs</a:t>
            </a:r>
            <a:r>
              <a:rPr lang="nl-NL" sz="1200"/>
              <a:t> control, Chi-square </a:t>
            </a:r>
          </a:p>
        </p:txBody>
      </p:sp>
    </p:spTree>
    <p:extLst>
      <p:ext uri="{BB962C8B-B14F-4D97-AF65-F5344CB8AC3E}">
        <p14:creationId xmlns:p14="http://schemas.microsoft.com/office/powerpoint/2010/main" val="2503587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" y="3574284"/>
            <a:ext cx="3941437" cy="328371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547" y="0"/>
            <a:ext cx="3769228" cy="32118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3941210" cy="32118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22948" y="54937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*</a:t>
            </a:r>
            <a:endParaRPr lang="nl-NL" dirty="0"/>
          </a:p>
        </p:txBody>
      </p:sp>
      <p:sp>
        <p:nvSpPr>
          <p:cNvPr id="10" name="TextBox 9"/>
          <p:cNvSpPr txBox="1"/>
          <p:nvPr/>
        </p:nvSpPr>
        <p:spPr>
          <a:xfrm>
            <a:off x="7425426" y="72133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*</a:t>
            </a:r>
            <a:endParaRPr lang="nl-NL" dirty="0"/>
          </a:p>
        </p:txBody>
      </p:sp>
      <p:sp>
        <p:nvSpPr>
          <p:cNvPr id="11" name="TextBox 10"/>
          <p:cNvSpPr txBox="1"/>
          <p:nvPr/>
        </p:nvSpPr>
        <p:spPr>
          <a:xfrm>
            <a:off x="6225207" y="99516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**</a:t>
            </a:r>
            <a:endParaRPr lang="nl-NL" dirty="0"/>
          </a:p>
        </p:txBody>
      </p:sp>
      <p:sp>
        <p:nvSpPr>
          <p:cNvPr id="12" name="TextBox 11"/>
          <p:cNvSpPr txBox="1"/>
          <p:nvPr/>
        </p:nvSpPr>
        <p:spPr>
          <a:xfrm>
            <a:off x="1694535" y="36926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*</a:t>
            </a:r>
            <a:endParaRPr lang="nl-NL" dirty="0"/>
          </a:p>
        </p:txBody>
      </p:sp>
      <p:sp>
        <p:nvSpPr>
          <p:cNvPr id="13" name="TextBox 12"/>
          <p:cNvSpPr txBox="1"/>
          <p:nvPr/>
        </p:nvSpPr>
        <p:spPr>
          <a:xfrm>
            <a:off x="2262571" y="92263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*</a:t>
            </a:r>
            <a:endParaRPr lang="nl-NL" dirty="0"/>
          </a:p>
        </p:txBody>
      </p:sp>
      <p:sp>
        <p:nvSpPr>
          <p:cNvPr id="15" name="TextBox 14"/>
          <p:cNvSpPr txBox="1"/>
          <p:nvPr/>
        </p:nvSpPr>
        <p:spPr>
          <a:xfrm>
            <a:off x="2781710" y="857435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*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**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11683" y="42764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*</a:t>
            </a:r>
            <a:endParaRPr lang="nl-NL" dirty="0"/>
          </a:p>
        </p:txBody>
      </p:sp>
      <p:sp>
        <p:nvSpPr>
          <p:cNvPr id="21" name="TextBox 20"/>
          <p:cNvSpPr txBox="1"/>
          <p:nvPr/>
        </p:nvSpPr>
        <p:spPr>
          <a:xfrm>
            <a:off x="3343226" y="3806823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*</a:t>
            </a:r>
            <a:endParaRPr lang="nl-NL" dirty="0" smtClean="0"/>
          </a:p>
          <a:p>
            <a:r>
              <a:rPr lang="nl-NL" dirty="0" smtClean="0">
                <a:solidFill>
                  <a:srgbClr val="FF0000"/>
                </a:solidFill>
              </a:rPr>
              <a:t>**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547" y="3573692"/>
            <a:ext cx="3942146" cy="328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15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423</Words>
  <Application>Microsoft Office PowerPoint</Application>
  <PresentationFormat>Widescreen</PresentationFormat>
  <Paragraphs>99</Paragraphs>
  <Slides>16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Prism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Additional analyses</vt:lpstr>
      <vt:lpstr>IMQ psoriasis mouse model</vt:lpstr>
      <vt:lpstr>IMQ psoriasis mouse model</vt:lpstr>
      <vt:lpstr>IMQ psoriasis mouse model</vt:lpstr>
      <vt:lpstr>IMQ psoriasis mouse model</vt:lpstr>
      <vt:lpstr>IMQ psoriasis mouse model</vt:lpstr>
    </vt:vector>
  </TitlesOfParts>
  <Company>Erasmus 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 Damman</dc:creator>
  <cp:lastModifiedBy>Jeffrey Damman</cp:lastModifiedBy>
  <cp:revision>26</cp:revision>
  <dcterms:created xsi:type="dcterms:W3CDTF">2019-11-05T14:25:39Z</dcterms:created>
  <dcterms:modified xsi:type="dcterms:W3CDTF">2022-06-23T14:32:52Z</dcterms:modified>
</cp:coreProperties>
</file>