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9" r:id="rId3"/>
    <p:sldId id="263" r:id="rId4"/>
    <p:sldId id="270" r:id="rId5"/>
    <p:sldId id="260" r:id="rId6"/>
    <p:sldId id="266" r:id="rId7"/>
    <p:sldId id="265" r:id="rId8"/>
    <p:sldId id="267" r:id="rId9"/>
    <p:sldId id="268" r:id="rId10"/>
    <p:sldId id="269" r:id="rId11"/>
    <p:sldId id="271" r:id="rId12"/>
    <p:sldId id="272" r:id="rId13"/>
    <p:sldId id="273" r:id="rId14"/>
    <p:sldId id="274" r:id="rId15"/>
    <p:sldId id="275" r:id="rId16"/>
    <p:sldId id="276"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9"/>
    <p:restoredTop sz="69155"/>
  </p:normalViewPr>
  <p:slideViewPr>
    <p:cSldViewPr snapToGrid="0">
      <p:cViewPr varScale="1">
        <p:scale>
          <a:sx n="79" d="100"/>
          <a:sy n="79" d="100"/>
        </p:scale>
        <p:origin x="15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45738-A213-3D45-930F-EF66F7B85FE1}" type="datetimeFigureOut">
              <a:rPr lang="nl-NL" smtClean="0"/>
              <a:t>31-7-2025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37B73-E740-A04F-894C-8231396BAAA2}" type="slidenum">
              <a:rPr lang="nl-NL" smtClean="0"/>
              <a:t>‹nr.›</a:t>
            </a:fld>
            <a:endParaRPr lang="nl-NL"/>
          </a:p>
        </p:txBody>
      </p:sp>
    </p:spTree>
    <p:extLst>
      <p:ext uri="{BB962C8B-B14F-4D97-AF65-F5344CB8AC3E}">
        <p14:creationId xmlns:p14="http://schemas.microsoft.com/office/powerpoint/2010/main" val="272727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B4B38-B010-4AF4-8B53-FB0C7DD6E781}" type="slidenum">
              <a:rPr lang="en-US" altLang="en-US"/>
              <a:pPr/>
              <a:t>1</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Daardoor worden die </a:t>
            </a:r>
            <a:r>
              <a:rPr lang="nl-NL" dirty="0" err="1"/>
              <a:t>spiraalarterien</a:t>
            </a:r>
            <a:r>
              <a:rPr lang="nl-NL" dirty="0"/>
              <a:t> niet goed </a:t>
            </a:r>
            <a:r>
              <a:rPr lang="nl-NL" dirty="0" smtClean="0"/>
              <a:t>aangepast</a:t>
            </a:r>
            <a:r>
              <a:rPr lang="nl-NL" dirty="0"/>
              <a:t>, en zorgt dat er voor dat ze niet goed verwijden. Hierdoor stroomt het bloed minder goed de placenta (</a:t>
            </a:r>
            <a:r>
              <a:rPr lang="nl-NL" dirty="0" err="1"/>
              <a:t>intervilleuze</a:t>
            </a:r>
            <a:r>
              <a:rPr lang="nl-NL" dirty="0"/>
              <a:t> </a:t>
            </a:r>
            <a:r>
              <a:rPr lang="nl-NL" dirty="0" err="1"/>
              <a:t>ruitme</a:t>
            </a:r>
            <a:r>
              <a:rPr lang="nl-NL" dirty="0"/>
              <a:t>) in. </a:t>
            </a:r>
            <a:endParaRPr lang="nl-NL" dirty="0" smtClean="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Geen bron</a:t>
            </a:r>
            <a:r>
              <a:rPr lang="nl-NL" baseline="0" dirty="0" smtClean="0"/>
              <a:t> beschikbaar van deze plaatjes en op slide 9 (nagevraagd bij Dick </a:t>
            </a:r>
            <a:r>
              <a:rPr lang="nl-NL" baseline="0" dirty="0" err="1" smtClean="0"/>
              <a:t>Jaarsma</a:t>
            </a:r>
            <a:r>
              <a:rPr lang="nl-NL" baseline="0" dirty="0" smtClean="0"/>
              <a:t>; plaatjes overgenomen uit VO oude curriculum). </a:t>
            </a:r>
            <a:endParaRPr lang="nl-NL" dirty="0" smtClean="0"/>
          </a:p>
          <a:p>
            <a:endParaRPr lang="nl-NL" dirty="0" smtClean="0"/>
          </a:p>
        </p:txBody>
      </p:sp>
      <p:sp>
        <p:nvSpPr>
          <p:cNvPr id="4" name="Tijdelijke aanduiding voor dianummer 3"/>
          <p:cNvSpPr>
            <a:spLocks noGrp="1"/>
          </p:cNvSpPr>
          <p:nvPr>
            <p:ph type="sldNum" sz="quarter" idx="5"/>
          </p:nvPr>
        </p:nvSpPr>
        <p:spPr/>
        <p:txBody>
          <a:bodyPr/>
          <a:lstStyle/>
          <a:p>
            <a:fld id="{27E37B73-E740-A04F-894C-8231396BAAA2}" type="slidenum">
              <a:rPr lang="nl-NL" smtClean="0"/>
              <a:t>13</a:t>
            </a:fld>
            <a:endParaRPr lang="nl-NL"/>
          </a:p>
        </p:txBody>
      </p:sp>
    </p:spTree>
    <p:extLst>
      <p:ext uri="{BB962C8B-B14F-4D97-AF65-F5344CB8AC3E}">
        <p14:creationId xmlns:p14="http://schemas.microsoft.com/office/powerpoint/2010/main" val="258160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Mogelijke gevolgen hier van zijn tweeledig:</a:t>
            </a:r>
          </a:p>
          <a:p>
            <a:pPr marL="171450" indent="-171450">
              <a:buFontTx/>
              <a:buChar char="-"/>
            </a:pPr>
            <a:r>
              <a:rPr lang="nl-NL" dirty="0"/>
              <a:t>Voor </a:t>
            </a:r>
            <a:r>
              <a:rPr lang="nl-NL" dirty="0" err="1"/>
              <a:t>hetk</a:t>
            </a:r>
            <a:r>
              <a:rPr lang="nl-NL" dirty="0"/>
              <a:t> </a:t>
            </a:r>
            <a:r>
              <a:rPr lang="nl-NL" dirty="0" err="1"/>
              <a:t>ind</a:t>
            </a:r>
            <a:r>
              <a:rPr lang="nl-NL" dirty="0"/>
              <a:t> kan het leiden tot met name </a:t>
            </a:r>
            <a:r>
              <a:rPr lang="nl-NL" dirty="0" err="1"/>
              <a:t>dysmaturiteit</a:t>
            </a:r>
            <a:r>
              <a:rPr lang="nl-NL" dirty="0"/>
              <a:t>, soms ook prematuriteit </a:t>
            </a:r>
          </a:p>
          <a:p>
            <a:pPr marL="171450" indent="-171450">
              <a:buFontTx/>
              <a:buChar char="-"/>
            </a:pPr>
            <a:r>
              <a:rPr lang="nl-NL" dirty="0"/>
              <a:t>Bij de moeder kan het leiden tot het ziektebeeld pre-eclampsie. Hier gaan we dit VO niet verder op in; dit komt terug in blok 8 (jaar 2). </a:t>
            </a:r>
          </a:p>
        </p:txBody>
      </p:sp>
      <p:sp>
        <p:nvSpPr>
          <p:cNvPr id="4" name="Tijdelijke aanduiding voor dianummer 3"/>
          <p:cNvSpPr>
            <a:spLocks noGrp="1"/>
          </p:cNvSpPr>
          <p:nvPr>
            <p:ph type="sldNum" sz="quarter" idx="5"/>
          </p:nvPr>
        </p:nvSpPr>
        <p:spPr/>
        <p:txBody>
          <a:bodyPr/>
          <a:lstStyle/>
          <a:p>
            <a:fld id="{27E37B73-E740-A04F-894C-8231396BAAA2}" type="slidenum">
              <a:rPr lang="nl-NL" smtClean="0"/>
              <a:t>14</a:t>
            </a:fld>
            <a:endParaRPr lang="nl-NL"/>
          </a:p>
        </p:txBody>
      </p:sp>
    </p:spTree>
    <p:extLst>
      <p:ext uri="{BB962C8B-B14F-4D97-AF65-F5344CB8AC3E}">
        <p14:creationId xmlns:p14="http://schemas.microsoft.com/office/powerpoint/2010/main" val="1806108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18C33-1CDB-A105-A8DA-B26C8280A1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0157941-AE6D-48F1-1A08-8C1531C7479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E533B07-C28B-7D5C-BDC2-FADA8EF6969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5011CE8-9187-B8D2-C5D2-2893A1A92B5E}"/>
              </a:ext>
            </a:extLst>
          </p:cNvPr>
          <p:cNvSpPr>
            <a:spLocks noGrp="1"/>
          </p:cNvSpPr>
          <p:nvPr>
            <p:ph type="sldNum" sz="quarter" idx="5"/>
          </p:nvPr>
        </p:nvSpPr>
        <p:spPr/>
        <p:txBody>
          <a:bodyPr/>
          <a:lstStyle/>
          <a:p>
            <a:fld id="{27E37B73-E740-A04F-894C-8231396BAAA2}" type="slidenum">
              <a:rPr lang="nl-NL" smtClean="0"/>
              <a:t>15</a:t>
            </a:fld>
            <a:endParaRPr lang="nl-NL"/>
          </a:p>
        </p:txBody>
      </p:sp>
    </p:spTree>
    <p:extLst>
      <p:ext uri="{BB962C8B-B14F-4D97-AF65-F5344CB8AC3E}">
        <p14:creationId xmlns:p14="http://schemas.microsoft.com/office/powerpoint/2010/main" val="376220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N=60 studenten </a:t>
            </a:r>
            <a:r>
              <a:rPr lang="nl-NL" dirty="0">
                <a:sym typeface="Wingdings" pitchFamily="2" charset="2"/>
              </a:rPr>
              <a:t> 5 studenten per groepje en 10 minuten per groepje; 4 groepjes (dus N=20) kunnen tegelijk naar een placenta kijken; 3 rondes (= 30 min, N=60). </a:t>
            </a:r>
            <a:endParaRPr lang="nl-NL" dirty="0"/>
          </a:p>
        </p:txBody>
      </p:sp>
      <p:sp>
        <p:nvSpPr>
          <p:cNvPr id="4" name="Tijdelijke aanduiding voor dianummer 3"/>
          <p:cNvSpPr>
            <a:spLocks noGrp="1"/>
          </p:cNvSpPr>
          <p:nvPr>
            <p:ph type="sldNum" sz="quarter" idx="5"/>
          </p:nvPr>
        </p:nvSpPr>
        <p:spPr/>
        <p:txBody>
          <a:bodyPr/>
          <a:lstStyle/>
          <a:p>
            <a:fld id="{27E37B73-E740-A04F-894C-8231396BAAA2}" type="slidenum">
              <a:rPr lang="nl-NL" smtClean="0"/>
              <a:t>3</a:t>
            </a:fld>
            <a:endParaRPr lang="nl-NL"/>
          </a:p>
        </p:txBody>
      </p:sp>
    </p:spTree>
    <p:extLst>
      <p:ext uri="{BB962C8B-B14F-4D97-AF65-F5344CB8AC3E}">
        <p14:creationId xmlns:p14="http://schemas.microsoft.com/office/powerpoint/2010/main" val="14069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Belangrijk dat je weet wat de functie van de placenta is. De anatomie van de placenta is grotendeels gericht op het volbrengen van deze functie. </a:t>
            </a:r>
          </a:p>
          <a:p>
            <a:pPr marL="0" indent="0">
              <a:buFontTx/>
              <a:buNone/>
            </a:pPr>
            <a:r>
              <a:rPr lang="nl-NL" dirty="0"/>
              <a:t>Placenta heeft een aantal functies maar die waar we het meest op zullen focussen dit VOW is de </a:t>
            </a:r>
            <a:r>
              <a:rPr lang="nl-NL" dirty="0" err="1"/>
              <a:t>barriere</a:t>
            </a:r>
            <a:r>
              <a:rPr lang="nl-NL" dirty="0"/>
              <a:t> functie. De placenta is een orgaan dat letterlijk tussen moeder en kind staat, en het zorgt ervoor dat bloed van moeder en kind NIET met elkaar in contact komen / mengen. Het vormt een selectieve </a:t>
            </a:r>
            <a:r>
              <a:rPr lang="nl-NL" dirty="0" err="1"/>
              <a:t>barriere</a:t>
            </a:r>
            <a:r>
              <a:rPr lang="nl-NL" dirty="0"/>
              <a:t>, selectief betekent dat het bepaalde stoffen doorlaat en bepaalde stoffen tegenhoudt. De stoffen die doorgelaten worden (van M&gt;F of F&gt;M) zijn met name belangrijk voor groei en ontwikkeling van het kind. Daarnaast heeft de placenta een </a:t>
            </a:r>
            <a:r>
              <a:rPr lang="nl-NL" dirty="0" err="1"/>
              <a:t>barriere</a:t>
            </a:r>
            <a:r>
              <a:rPr lang="nl-NL" dirty="0"/>
              <a:t> functie, waarbij bepaalde (deels schadelijke) stoffen worden tegengehouden en voorkomen van contact tussen bloed moeder en kind. Met de vragen gaan jullie straks verder kijken naar om wat voor soort stoffen het hier gaat. </a:t>
            </a:r>
          </a:p>
          <a:p>
            <a:pPr marL="228600" indent="-228600">
              <a:buAutoNum type="arabicPeriod"/>
            </a:pPr>
            <a:endParaRPr lang="nl-NL" dirty="0"/>
          </a:p>
          <a:p>
            <a:pPr marL="228600" indent="-228600">
              <a:buAutoNum type="arabicPeriod"/>
            </a:pPr>
            <a:endParaRPr lang="nl-NL" dirty="0"/>
          </a:p>
          <a:p>
            <a:pPr marL="0" indent="0">
              <a:buFontTx/>
              <a:buNone/>
            </a:pPr>
            <a:r>
              <a:rPr lang="nl-NL" dirty="0"/>
              <a:t>(Functies – hier niet allemaal te behandelen, meer als achtergrond voor docent): </a:t>
            </a:r>
          </a:p>
          <a:p>
            <a:pPr marL="228600" indent="-228600">
              <a:buAutoNum type="arabicPeriod"/>
            </a:pPr>
            <a:r>
              <a:rPr lang="nl-NL" dirty="0"/>
              <a:t>De functie waar wij ons het meest op zullen richten in dit VO; uitwisseling voedingsstoffen etc. </a:t>
            </a:r>
          </a:p>
          <a:p>
            <a:pPr marL="228600" indent="-228600">
              <a:buAutoNum type="arabicPeriod"/>
            </a:pPr>
            <a:r>
              <a:rPr lang="nl-NL" dirty="0" err="1"/>
              <a:t>Barriere</a:t>
            </a:r>
            <a:r>
              <a:rPr lang="nl-NL" dirty="0"/>
              <a:t> functie. Tegenhouden van bijv. micro-organismen, maar ook het voorkomen van contact tussen foetaal en maternaal bloed (wat een reactie van de ene op de andere bloedgroep zou kunnen veroorzaken). </a:t>
            </a:r>
          </a:p>
          <a:p>
            <a:pPr marL="228600" indent="-228600">
              <a:buAutoNum type="arabicPeriod"/>
            </a:pPr>
            <a:r>
              <a:rPr lang="nl-NL" dirty="0"/>
              <a:t>Productie HCG; voor het in stand houden van de zwangerschap.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Ook nog wel functie in voorkomen van immuunreactie moeder &gt; kind. </a:t>
            </a:r>
            <a:r>
              <a:rPr lang="nl-NL" altLang="nl-NL" dirty="0"/>
              <a:t>Dit is in intrigerende vraag gezien het feit dat het embryo een lichaamsvreemd weefsel is. Het antwoord is niet eenduidig. Er zijn meerdere afweer onderdrukkende factoren in kaart gebracht </a:t>
            </a:r>
            <a:r>
              <a:rPr lang="nl-NL" altLang="nl-NL" u="sng" dirty="0"/>
              <a:t>(Ander et al., 2019, </a:t>
            </a:r>
            <a:r>
              <a:rPr lang="nl-NL" altLang="nl-NL" u="sng" dirty="0" err="1"/>
              <a:t>Science</a:t>
            </a:r>
            <a:r>
              <a:rPr lang="nl-NL" altLang="nl-NL" u="sng" dirty="0"/>
              <a:t> </a:t>
            </a:r>
            <a:r>
              <a:rPr lang="nl-NL" altLang="nl-NL" u="sng" dirty="0" err="1"/>
              <a:t>Immunol</a:t>
            </a:r>
            <a:r>
              <a:rPr lang="nl-NL" altLang="nl-NL" u="sng" dirty="0"/>
              <a:t> 4, eaat6114)</a:t>
            </a:r>
            <a:r>
              <a:rPr lang="nl-NL" altLang="nl-NL" dirty="0"/>
              <a:t>. In de </a:t>
            </a:r>
            <a:r>
              <a:rPr lang="nl-NL" altLang="nl-NL" dirty="0" err="1"/>
              <a:t>decidua</a:t>
            </a:r>
            <a:r>
              <a:rPr lang="nl-NL" altLang="nl-NL" dirty="0"/>
              <a:t> zitten veel leukocyten, waaronder gespecialiseerde </a:t>
            </a:r>
            <a:r>
              <a:rPr lang="nl-NL" altLang="nl-NL" dirty="0" err="1"/>
              <a:t>decidua</a:t>
            </a:r>
            <a:r>
              <a:rPr lang="nl-NL" altLang="nl-NL" dirty="0"/>
              <a:t> NK (</a:t>
            </a:r>
            <a:r>
              <a:rPr lang="nl-NL" altLang="nl-NL" dirty="0" err="1"/>
              <a:t>dNK</a:t>
            </a:r>
            <a:r>
              <a:rPr lang="nl-NL" altLang="nl-NL" dirty="0"/>
              <a:t>) cellen (70%), macrofagen (20-25%), en T cellen (5-10%). Deze T cellen zijn vooral </a:t>
            </a:r>
            <a:r>
              <a:rPr lang="nl-NL" altLang="nl-NL" dirty="0" err="1"/>
              <a:t>regulatoire</a:t>
            </a:r>
            <a:r>
              <a:rPr lang="nl-NL" altLang="nl-NL" dirty="0"/>
              <a:t> T (</a:t>
            </a:r>
            <a:r>
              <a:rPr lang="nl-NL" altLang="nl-NL" dirty="0" err="1"/>
              <a:t>Treg</a:t>
            </a:r>
            <a:r>
              <a:rPr lang="nl-NL" altLang="nl-NL" dirty="0"/>
              <a:t>) cellen.  </a:t>
            </a:r>
            <a:r>
              <a:rPr lang="nl-NL" altLang="nl-NL" dirty="0" err="1"/>
              <a:t>EVTs</a:t>
            </a:r>
            <a:r>
              <a:rPr lang="nl-NL" altLang="nl-NL" dirty="0"/>
              <a:t> brengen HLA antigenen tot expressie (HLA-C, HLA-E, HLA-G) die de afweer onderdrukken. </a:t>
            </a:r>
            <a:r>
              <a:rPr lang="nl-NL" altLang="nl-NL" dirty="0">
                <a:sym typeface="Wingdings" pitchFamily="2" charset="2"/>
              </a:rPr>
              <a:t> </a:t>
            </a:r>
            <a:r>
              <a:rPr lang="nl-NL" altLang="nl-NL" b="1" dirty="0">
                <a:sym typeface="Wingdings" pitchFamily="2" charset="2"/>
              </a:rPr>
              <a:t>dit antwoord komt uit de antwoorden van het oude VO. Ik laat hem er nu uit omdat het te ver voert voor dit VO. </a:t>
            </a:r>
            <a:endParaRPr lang="nl-NL" dirty="0"/>
          </a:p>
        </p:txBody>
      </p:sp>
      <p:sp>
        <p:nvSpPr>
          <p:cNvPr id="4" name="Tijdelijke aanduiding voor dianummer 3"/>
          <p:cNvSpPr>
            <a:spLocks noGrp="1"/>
          </p:cNvSpPr>
          <p:nvPr>
            <p:ph type="sldNum" sz="quarter" idx="5"/>
          </p:nvPr>
        </p:nvSpPr>
        <p:spPr/>
        <p:txBody>
          <a:bodyPr/>
          <a:lstStyle/>
          <a:p>
            <a:fld id="{27E37B73-E740-A04F-894C-8231396BAAA2}" type="slidenum">
              <a:rPr lang="nl-NL" smtClean="0"/>
              <a:t>5</a:t>
            </a:fld>
            <a:endParaRPr lang="nl-NL"/>
          </a:p>
        </p:txBody>
      </p:sp>
    </p:spTree>
    <p:extLst>
      <p:ext uri="{BB962C8B-B14F-4D97-AF65-F5344CB8AC3E}">
        <p14:creationId xmlns:p14="http://schemas.microsoft.com/office/powerpoint/2010/main" val="103953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8BDA-9F54-5601-C90D-40CF33A5BB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574585B-4A97-AAA3-D0D6-7E50025C34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8591CA-3246-DEF4-AADB-BC04A5F9FE48}"/>
              </a:ext>
            </a:extLst>
          </p:cNvPr>
          <p:cNvSpPr>
            <a:spLocks noGrp="1"/>
          </p:cNvSpPr>
          <p:nvPr>
            <p:ph type="body" idx="1"/>
          </p:nvPr>
        </p:nvSpPr>
        <p:spPr/>
        <p:txBody>
          <a:bodyPr/>
          <a:lstStyle/>
          <a:p>
            <a:r>
              <a:rPr lang="nl-NL" dirty="0"/>
              <a:t>Straks met preparaten en vragen gaan studenten uitgebreid in op anatomie. Hier een korte intro van de (macroscopische) anatomie in relatie tot baarmoeder, als basis voor studenten. </a:t>
            </a:r>
          </a:p>
          <a:p>
            <a:endParaRPr lang="nl-NL" dirty="0"/>
          </a:p>
          <a:p>
            <a:pPr marL="171450" indent="-171450">
              <a:buFontTx/>
              <a:buChar char="-"/>
            </a:pPr>
            <a:r>
              <a:rPr lang="nl-NL" dirty="0"/>
              <a:t>Uterus, oftewel baarmoeder. Bestaat uit brede spierlaag = myometrium. En een binnenste laag = normaalgesproken endometrium, maar deze laag verandert tijdens de zwangerschap en heet tijdens de zwangerschap de </a:t>
            </a:r>
            <a:r>
              <a:rPr lang="nl-NL" dirty="0" err="1"/>
              <a:t>decidua</a:t>
            </a:r>
            <a:r>
              <a:rPr lang="nl-NL" dirty="0"/>
              <a:t>. </a:t>
            </a:r>
          </a:p>
          <a:p>
            <a:pPr marL="171450" indent="-171450">
              <a:buFontTx/>
              <a:buChar char="-"/>
            </a:pPr>
            <a:r>
              <a:rPr lang="nl-NL" dirty="0"/>
              <a:t>Cervix</a:t>
            </a:r>
          </a:p>
          <a:p>
            <a:pPr marL="171450" indent="-171450">
              <a:buFontTx/>
              <a:buChar char="-"/>
            </a:pPr>
            <a:r>
              <a:rPr lang="nl-NL" dirty="0"/>
              <a:t>Placenta, grenst aan </a:t>
            </a:r>
            <a:r>
              <a:rPr lang="nl-NL" dirty="0" err="1"/>
              <a:t>decidua</a:t>
            </a:r>
            <a:r>
              <a:rPr lang="nl-NL" dirty="0"/>
              <a:t>, en zo aan baarmoederwand/myometrium.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Het kind zit via de navelstreng vast aan de baarmoeder, en bevindt zich in de vliezen.</a:t>
            </a:r>
          </a:p>
          <a:p>
            <a:pPr marL="171450" indent="-171450">
              <a:buFontTx/>
              <a:buChar char="-"/>
            </a:pPr>
            <a:endParaRPr lang="nl-NL" b="1" dirty="0"/>
          </a:p>
        </p:txBody>
      </p:sp>
      <p:sp>
        <p:nvSpPr>
          <p:cNvPr id="4" name="Tijdelijke aanduiding voor dianummer 3">
            <a:extLst>
              <a:ext uri="{FF2B5EF4-FFF2-40B4-BE49-F238E27FC236}">
                <a16:creationId xmlns:a16="http://schemas.microsoft.com/office/drawing/2014/main" id="{4677A1D5-512B-F942-416F-D0938FD9B1BC}"/>
              </a:ext>
            </a:extLst>
          </p:cNvPr>
          <p:cNvSpPr>
            <a:spLocks noGrp="1"/>
          </p:cNvSpPr>
          <p:nvPr>
            <p:ph type="sldNum" sz="quarter" idx="5"/>
          </p:nvPr>
        </p:nvSpPr>
        <p:spPr/>
        <p:txBody>
          <a:bodyPr/>
          <a:lstStyle/>
          <a:p>
            <a:fld id="{27E37B73-E740-A04F-894C-8231396BAAA2}" type="slidenum">
              <a:rPr lang="nl-NL" smtClean="0"/>
              <a:t>6</a:t>
            </a:fld>
            <a:endParaRPr lang="nl-NL"/>
          </a:p>
        </p:txBody>
      </p:sp>
    </p:spTree>
    <p:extLst>
      <p:ext uri="{BB962C8B-B14F-4D97-AF65-F5344CB8AC3E}">
        <p14:creationId xmlns:p14="http://schemas.microsoft.com/office/powerpoint/2010/main" val="164790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A3117-453B-AF4C-302C-DCAC11620BA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67450B3-7BDD-940E-72F2-4FC6CD22360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A089D2-860F-F407-EBFD-9694ADC5283C}"/>
              </a:ext>
            </a:extLst>
          </p:cNvPr>
          <p:cNvSpPr>
            <a:spLocks noGrp="1"/>
          </p:cNvSpPr>
          <p:nvPr>
            <p:ph type="body" idx="1"/>
          </p:nvPr>
        </p:nvSpPr>
        <p:spPr/>
        <p:txBody>
          <a:bodyPr/>
          <a:lstStyle/>
          <a:p>
            <a:pPr marL="171450" indent="-171450">
              <a:buFontTx/>
              <a:buChar char="-"/>
            </a:pPr>
            <a:r>
              <a:rPr lang="nl-NL" dirty="0"/>
              <a:t>Verder ingezoomd</a:t>
            </a:r>
          </a:p>
          <a:p>
            <a:pPr marL="171450" indent="-171450">
              <a:buFontTx/>
              <a:buChar char="-"/>
            </a:pPr>
            <a:r>
              <a:rPr lang="nl-NL" dirty="0"/>
              <a:t>De </a:t>
            </a:r>
            <a:r>
              <a:rPr lang="nl-NL" dirty="0" err="1"/>
              <a:t>decidua</a:t>
            </a:r>
            <a:r>
              <a:rPr lang="nl-NL" dirty="0"/>
              <a:t> is een laag waarin zich ook maternale bloedvaten bevinden die van en naar de placenta gaan: aanvoerende vaten van moeder (rood, zuurstofrijk): </a:t>
            </a:r>
            <a:r>
              <a:rPr lang="nl-NL" dirty="0" err="1"/>
              <a:t>spiraalarterien</a:t>
            </a:r>
            <a:r>
              <a:rPr lang="nl-NL" dirty="0"/>
              <a:t>. Afvoerende vaten van moeder (blauw, zuurstofarm): endometrium venen. </a:t>
            </a:r>
          </a:p>
          <a:p>
            <a:pPr marL="171450" indent="-171450">
              <a:buFontTx/>
              <a:buChar char="-"/>
            </a:pPr>
            <a:r>
              <a:rPr lang="nl-NL" dirty="0"/>
              <a:t>Op dit plaatje kan je dus ook zien dat een placenta een maternale zijde heeft (grenzend aan moeder) en een foetale zijde (grenzend aan kind). De placenta laat bij de geboorte los </a:t>
            </a:r>
            <a:r>
              <a:rPr lang="nl-NL" dirty="0" err="1"/>
              <a:t>tpv</a:t>
            </a:r>
            <a:r>
              <a:rPr lang="nl-NL" dirty="0"/>
              <a:t> de </a:t>
            </a:r>
            <a:r>
              <a:rPr lang="nl-NL" dirty="0" err="1"/>
              <a:t>decidua</a:t>
            </a:r>
            <a:r>
              <a:rPr lang="nl-NL" dirty="0"/>
              <a:t>. </a:t>
            </a:r>
          </a:p>
          <a:p>
            <a:pPr marL="171450" indent="-171450">
              <a:buFontTx/>
              <a:buChar char="-"/>
            </a:pPr>
            <a:r>
              <a:rPr lang="nl-NL" dirty="0"/>
              <a:t>Vanuit de maternale zijde zitten er ‘septa’ in de placenta, die zorgen voor </a:t>
            </a:r>
            <a:r>
              <a:rPr lang="nl-NL" dirty="0" err="1"/>
              <a:t>stevivgheid</a:t>
            </a:r>
            <a:r>
              <a:rPr lang="nl-NL" dirty="0"/>
              <a:t>. Dit is een 2D doorsnede, maar tussen deze septa ontstaan dan aan de maternale zijde gebieden die macroscopisch te zien zijn als lobben/bollen, de </a:t>
            </a:r>
            <a:r>
              <a:rPr lang="nl-NL" dirty="0" err="1"/>
              <a:t>cotyledonen</a:t>
            </a:r>
            <a:r>
              <a:rPr lang="nl-NL" dirty="0"/>
              <a:t>. Dit kunnen jullie straks op de preparaten gaan bekijken. </a:t>
            </a:r>
          </a:p>
          <a:p>
            <a:endParaRPr lang="nl-NL" dirty="0"/>
          </a:p>
        </p:txBody>
      </p:sp>
      <p:sp>
        <p:nvSpPr>
          <p:cNvPr id="4" name="Tijdelijke aanduiding voor dianummer 3">
            <a:extLst>
              <a:ext uri="{FF2B5EF4-FFF2-40B4-BE49-F238E27FC236}">
                <a16:creationId xmlns:a16="http://schemas.microsoft.com/office/drawing/2014/main" id="{6B827265-558C-8BB7-A92E-8D8C43369646}"/>
              </a:ext>
            </a:extLst>
          </p:cNvPr>
          <p:cNvSpPr>
            <a:spLocks noGrp="1"/>
          </p:cNvSpPr>
          <p:nvPr>
            <p:ph type="sldNum" sz="quarter" idx="5"/>
          </p:nvPr>
        </p:nvSpPr>
        <p:spPr/>
        <p:txBody>
          <a:bodyPr/>
          <a:lstStyle/>
          <a:p>
            <a:fld id="{27E37B73-E740-A04F-894C-8231396BAAA2}" type="slidenum">
              <a:rPr lang="nl-NL" smtClean="0"/>
              <a:t>7</a:t>
            </a:fld>
            <a:endParaRPr lang="nl-NL"/>
          </a:p>
        </p:txBody>
      </p:sp>
    </p:spTree>
    <p:extLst>
      <p:ext uri="{BB962C8B-B14F-4D97-AF65-F5344CB8AC3E}">
        <p14:creationId xmlns:p14="http://schemas.microsoft.com/office/powerpoint/2010/main" val="89839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Dus: er gaan 4 groepjes van 5 studenten naar elk 1 preparaat. 10 minuten, probeer met elkaar de vragen a t/m g te beantwoorden. Maak vooral gebruik van de 2 docenten die hierbij staan. </a:t>
            </a:r>
          </a:p>
          <a:p>
            <a:r>
              <a:rPr lang="nl-NL" dirty="0"/>
              <a:t>De rest gaat aan de slag met de vragen, waarbij je deels gebruik maakt van microscopische preparaten via de links in het lesmateriaal. Na 10 minuten wisselen we en gaan de volgende 4 groepjes; etc. </a:t>
            </a:r>
          </a:p>
        </p:txBody>
      </p:sp>
      <p:sp>
        <p:nvSpPr>
          <p:cNvPr id="4" name="Tijdelijke aanduiding voor dianummer 3"/>
          <p:cNvSpPr>
            <a:spLocks noGrp="1"/>
          </p:cNvSpPr>
          <p:nvPr>
            <p:ph type="sldNum" sz="quarter" idx="5"/>
          </p:nvPr>
        </p:nvSpPr>
        <p:spPr/>
        <p:txBody>
          <a:bodyPr/>
          <a:lstStyle/>
          <a:p>
            <a:fld id="{27E37B73-E740-A04F-894C-8231396BAAA2}" type="slidenum">
              <a:rPr lang="nl-NL" smtClean="0"/>
              <a:t>8</a:t>
            </a:fld>
            <a:endParaRPr lang="nl-NL"/>
          </a:p>
        </p:txBody>
      </p:sp>
    </p:spTree>
    <p:extLst>
      <p:ext uri="{BB962C8B-B14F-4D97-AF65-F5344CB8AC3E}">
        <p14:creationId xmlns:p14="http://schemas.microsoft.com/office/powerpoint/2010/main" val="106040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het over </a:t>
            </a:r>
            <a:r>
              <a:rPr lang="nl-NL" dirty="0" err="1"/>
              <a:t>dysmaturiteit</a:t>
            </a:r>
            <a:r>
              <a:rPr lang="nl-NL" dirty="0"/>
              <a:t> en prematuriteit omdat dit is wat in de casus van de week wordt behandeld. </a:t>
            </a:r>
          </a:p>
          <a:p>
            <a:endParaRPr lang="nl-NL" dirty="0"/>
          </a:p>
          <a:p>
            <a:r>
              <a:rPr lang="nl-NL" dirty="0"/>
              <a:t>NB: melden dat er diverse afwijkingen (niet alleen aan placenta maar ook andere afwijkingen bijv. bij het kind) bestaan die (mogelijk) kunnen leiden tot prematuriteit en </a:t>
            </a:r>
            <a:r>
              <a:rPr lang="nl-NL" dirty="0" err="1"/>
              <a:t>dysmaturiteit</a:t>
            </a:r>
            <a:r>
              <a:rPr lang="nl-NL" dirty="0"/>
              <a:t>. Maar dat voert te ver om hier allemaal te behandelen. In dit VOW focussen we op een aantal specifieke afwijkingen in de placenta. </a:t>
            </a:r>
          </a:p>
        </p:txBody>
      </p:sp>
      <p:sp>
        <p:nvSpPr>
          <p:cNvPr id="4" name="Tijdelijke aanduiding voor dianummer 3"/>
          <p:cNvSpPr>
            <a:spLocks noGrp="1"/>
          </p:cNvSpPr>
          <p:nvPr>
            <p:ph type="sldNum" sz="quarter" idx="5"/>
          </p:nvPr>
        </p:nvSpPr>
        <p:spPr/>
        <p:txBody>
          <a:bodyPr/>
          <a:lstStyle/>
          <a:p>
            <a:fld id="{27E37B73-E740-A04F-894C-8231396BAAA2}" type="slidenum">
              <a:rPr lang="nl-NL" smtClean="0"/>
              <a:t>10</a:t>
            </a:fld>
            <a:endParaRPr lang="nl-NL"/>
          </a:p>
        </p:txBody>
      </p:sp>
    </p:spTree>
    <p:extLst>
      <p:ext uri="{BB962C8B-B14F-4D97-AF65-F5344CB8AC3E}">
        <p14:creationId xmlns:p14="http://schemas.microsoft.com/office/powerpoint/2010/main" val="333556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rtl="0" fontAlgn="ctr">
              <a:buFontTx/>
              <a:buChar char="-"/>
            </a:pPr>
            <a:r>
              <a:rPr lang="nl-NL" sz="1200" kern="1200" dirty="0">
                <a:solidFill>
                  <a:schemeClr val="tx1"/>
                </a:solidFill>
                <a:effectLst/>
                <a:latin typeface="+mn-lt"/>
                <a:ea typeface="+mn-ea"/>
                <a:cs typeface="+mn-cs"/>
              </a:rPr>
              <a:t>De </a:t>
            </a:r>
            <a:r>
              <a:rPr lang="nl-NL" sz="1200" kern="1200" dirty="0" err="1">
                <a:solidFill>
                  <a:schemeClr val="tx1"/>
                </a:solidFill>
                <a:effectLst/>
                <a:latin typeface="+mn-lt"/>
                <a:ea typeface="+mn-ea"/>
                <a:cs typeface="+mn-cs"/>
              </a:rPr>
              <a:t>afwijkijgnen</a:t>
            </a:r>
            <a:r>
              <a:rPr lang="nl-NL" sz="1200" kern="1200" dirty="0">
                <a:solidFill>
                  <a:schemeClr val="tx1"/>
                </a:solidFill>
                <a:effectLst/>
                <a:latin typeface="+mn-lt"/>
                <a:ea typeface="+mn-ea"/>
                <a:cs typeface="+mn-cs"/>
              </a:rPr>
              <a:t> waar we op focussen hebben te maken met een verstoorde aanleg van de placenta. </a:t>
            </a:r>
          </a:p>
          <a:p>
            <a:pPr marL="171450" indent="-171450" rtl="0" fontAlgn="ctr">
              <a:buFontTx/>
              <a:buChar char="-"/>
            </a:pPr>
            <a:r>
              <a:rPr lang="nl-NL" sz="1200" kern="1200" dirty="0">
                <a:solidFill>
                  <a:schemeClr val="tx1"/>
                </a:solidFill>
                <a:effectLst/>
                <a:latin typeface="+mn-lt"/>
                <a:ea typeface="+mn-ea"/>
                <a:cs typeface="+mn-cs"/>
              </a:rPr>
              <a:t>Een goede aanleg van de placenta is essentieel voor een goede functie van de placenta en daarmee goede groei en ontwikkeling van het kind. </a:t>
            </a:r>
          </a:p>
          <a:p>
            <a:pPr marL="171450" indent="-171450" rtl="0" fontAlgn="ctr">
              <a:buFontTx/>
              <a:buChar char="-"/>
            </a:pPr>
            <a:r>
              <a:rPr lang="nl-NL" sz="1200" kern="1200" dirty="0">
                <a:solidFill>
                  <a:schemeClr val="tx1"/>
                </a:solidFill>
                <a:effectLst/>
                <a:latin typeface="+mn-lt"/>
                <a:ea typeface="+mn-ea"/>
                <a:cs typeface="+mn-cs"/>
              </a:rPr>
              <a:t>We gaan hiervoor terug naar het eerste trimester, waar de </a:t>
            </a:r>
            <a:r>
              <a:rPr lang="nl-NL" sz="1200" kern="1200" dirty="0" err="1">
                <a:solidFill>
                  <a:schemeClr val="tx1"/>
                </a:solidFill>
                <a:effectLst/>
                <a:latin typeface="+mn-lt"/>
                <a:ea typeface="+mn-ea"/>
                <a:cs typeface="+mn-cs"/>
              </a:rPr>
              <a:t>placetna</a:t>
            </a:r>
            <a:r>
              <a:rPr lang="nl-NL" sz="1200" kern="1200" dirty="0">
                <a:solidFill>
                  <a:schemeClr val="tx1"/>
                </a:solidFill>
                <a:effectLst/>
                <a:latin typeface="+mn-lt"/>
                <a:ea typeface="+mn-ea"/>
                <a:cs typeface="+mn-cs"/>
              </a:rPr>
              <a:t> gevormd wordt en zich nestelt in de wand van de baarmoeder. </a:t>
            </a:r>
          </a:p>
          <a:p>
            <a:pPr marL="171450" indent="-171450" rtl="0" fontAlgn="ctr">
              <a:buFontTx/>
              <a:buChar char="-"/>
            </a:pPr>
            <a:r>
              <a:rPr lang="nl-NL" sz="1200" kern="1200" dirty="0">
                <a:solidFill>
                  <a:schemeClr val="tx1"/>
                </a:solidFill>
                <a:effectLst/>
                <a:latin typeface="+mn-lt"/>
                <a:ea typeface="+mn-ea"/>
                <a:cs typeface="+mn-cs"/>
              </a:rPr>
              <a:t>De </a:t>
            </a:r>
            <a:r>
              <a:rPr lang="nl-NL" sz="1200" kern="1200" dirty="0" err="1">
                <a:solidFill>
                  <a:schemeClr val="tx1"/>
                </a:solidFill>
                <a:effectLst/>
                <a:latin typeface="+mn-lt"/>
                <a:ea typeface="+mn-ea"/>
                <a:cs typeface="+mn-cs"/>
              </a:rPr>
              <a:t>cytotrofoblast</a:t>
            </a:r>
            <a:r>
              <a:rPr lang="nl-NL" sz="1200" kern="1200" dirty="0">
                <a:solidFill>
                  <a:schemeClr val="tx1"/>
                </a:solidFill>
                <a:effectLst/>
                <a:latin typeface="+mn-lt"/>
                <a:ea typeface="+mn-ea"/>
                <a:cs typeface="+mn-cs"/>
              </a:rPr>
              <a:t>-cellen spelen hierbij een grote rol (deze cellen hebben we net in de opdrachten ook gezien). Die liggen vroeg in de zwangerschap nog helemaal rondom de vlokken (onder de </a:t>
            </a:r>
            <a:r>
              <a:rPr lang="nl-NL" sz="1200" kern="1200" dirty="0" err="1">
                <a:solidFill>
                  <a:schemeClr val="tx1"/>
                </a:solidFill>
                <a:effectLst/>
                <a:latin typeface="+mn-lt"/>
                <a:ea typeface="+mn-ea"/>
                <a:cs typeface="+mn-cs"/>
              </a:rPr>
              <a:t>syncytiotrofoblaast</a:t>
            </a:r>
            <a:r>
              <a:rPr lang="nl-NL" sz="1200" kern="1200" dirty="0">
                <a:solidFill>
                  <a:schemeClr val="tx1"/>
                </a:solidFill>
                <a:effectLst/>
                <a:latin typeface="+mn-lt"/>
                <a:ea typeface="+mn-ea"/>
                <a:cs typeface="+mn-cs"/>
              </a:rPr>
              <a:t>). Deze cellen gaan naar de baarmoederwand en gaan daar in de </a:t>
            </a:r>
            <a:r>
              <a:rPr lang="nl-NL" sz="1200" kern="1200" dirty="0" err="1">
                <a:solidFill>
                  <a:schemeClr val="tx1"/>
                </a:solidFill>
                <a:effectLst/>
                <a:latin typeface="+mn-lt"/>
                <a:ea typeface="+mn-ea"/>
                <a:cs typeface="+mn-cs"/>
              </a:rPr>
              <a:t>spiraalarterien</a:t>
            </a:r>
            <a:r>
              <a:rPr lang="nl-NL" sz="1200" kern="1200" dirty="0">
                <a:solidFill>
                  <a:schemeClr val="tx1"/>
                </a:solidFill>
                <a:effectLst/>
                <a:latin typeface="+mn-lt"/>
                <a:ea typeface="+mn-ea"/>
                <a:cs typeface="+mn-cs"/>
              </a:rPr>
              <a:t> liggen. Hierdoor veranderen wat eigenschappen van die </a:t>
            </a:r>
            <a:r>
              <a:rPr lang="nl-NL" sz="1200" kern="1200" dirty="0" err="1">
                <a:solidFill>
                  <a:schemeClr val="tx1"/>
                </a:solidFill>
                <a:effectLst/>
                <a:latin typeface="+mn-lt"/>
                <a:ea typeface="+mn-ea"/>
                <a:cs typeface="+mn-cs"/>
              </a:rPr>
              <a:t>spiraalartieren</a:t>
            </a:r>
            <a:r>
              <a:rPr lang="nl-NL" sz="1200" kern="1200" dirty="0">
                <a:solidFill>
                  <a:schemeClr val="tx1"/>
                </a:solidFill>
                <a:effectLst/>
                <a:latin typeface="+mn-lt"/>
                <a:ea typeface="+mn-ea"/>
                <a:cs typeface="+mn-cs"/>
              </a:rPr>
              <a:t> --&gt; met name dat ze veel wijder worden waardoor </a:t>
            </a:r>
            <a:r>
              <a:rPr lang="nl-NL" sz="1200" u="sng" kern="1200" dirty="0">
                <a:solidFill>
                  <a:schemeClr val="tx1"/>
                </a:solidFill>
                <a:effectLst/>
                <a:latin typeface="+mn-lt"/>
                <a:ea typeface="+mn-ea"/>
                <a:cs typeface="+mn-cs"/>
              </a:rPr>
              <a:t>het bloed gemakkelijk de placenta in kan stromen (de </a:t>
            </a:r>
            <a:r>
              <a:rPr lang="nl-NL" sz="1200" u="sng" kern="1200" dirty="0" err="1">
                <a:solidFill>
                  <a:schemeClr val="tx1"/>
                </a:solidFill>
                <a:effectLst/>
                <a:latin typeface="+mn-lt"/>
                <a:ea typeface="+mn-ea"/>
                <a:cs typeface="+mn-cs"/>
              </a:rPr>
              <a:t>intervilleuze</a:t>
            </a:r>
            <a:r>
              <a:rPr lang="nl-NL" sz="1200" u="sng" kern="1200" dirty="0">
                <a:solidFill>
                  <a:schemeClr val="tx1"/>
                </a:solidFill>
                <a:effectLst/>
                <a:latin typeface="+mn-lt"/>
                <a:ea typeface="+mn-ea"/>
                <a:cs typeface="+mn-cs"/>
              </a:rPr>
              <a:t> ruimte in).  </a:t>
            </a:r>
          </a:p>
          <a:p>
            <a:endParaRPr lang="nl-NL" dirty="0"/>
          </a:p>
          <a:p>
            <a:r>
              <a:rPr lang="nl-NL" dirty="0"/>
              <a:t>NB: in eerste deel zwangerschap werkt de placenta dus nog niet zoals later in de zwangerschap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a:t>Hoe voedt het embryo zich? De embryonale ontwikkeling in de eerste 8 weken na conceptie verloopt bij lage zuurstofconcentraties. Voedingsstoffen bereiken het embryo via diffusie vanuit het endometrium naar de chorionholte, ook wel het extra-embryonale coeloom genoemd, en de </a:t>
            </a:r>
            <a:r>
              <a:rPr lang="nl-NL" altLang="nl-NL" dirty="0" err="1"/>
              <a:t>intervilleuze</a:t>
            </a:r>
            <a:r>
              <a:rPr lang="nl-NL" altLang="nl-NL" dirty="0"/>
              <a:t> ruimte. Er zijn aanwijzingen dat ook de dooierzak een rol speelt in het transport van de voedingsstoffen vanuit de chorionholte naar het embryo.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a:t>Wanneer komt de </a:t>
            </a:r>
            <a:r>
              <a:rPr lang="nl-NL" altLang="nl-NL" dirty="0" err="1"/>
              <a:t>uteroplacentaire</a:t>
            </a:r>
            <a:r>
              <a:rPr lang="nl-NL" altLang="nl-NL" dirty="0"/>
              <a:t> bloedstroom op gang</a:t>
            </a:r>
            <a:r>
              <a:rPr lang="nl-NL" altLang="nl-NL" u="none" dirty="0"/>
              <a:t>; De </a:t>
            </a:r>
            <a:r>
              <a:rPr lang="nl-NL" altLang="nl-NL" u="none" dirty="0" err="1"/>
              <a:t>uteroplacentaire</a:t>
            </a:r>
            <a:r>
              <a:rPr lang="nl-NL" altLang="nl-NL" u="none" dirty="0"/>
              <a:t> circulatie komt op gang na de 8-10</a:t>
            </a:r>
            <a:r>
              <a:rPr lang="nl-NL" altLang="nl-NL" u="none" baseline="30000" dirty="0"/>
              <a:t>de</a:t>
            </a:r>
            <a:r>
              <a:rPr lang="nl-NL" altLang="nl-NL" u="none" dirty="0"/>
              <a:t> week na conceptie als de villi zich beginnen te ontwikkelen. Tot die tijd worden de spiraalarteriën afgesloten door </a:t>
            </a:r>
            <a:r>
              <a:rPr lang="nl-NL" altLang="nl-NL" u="none" dirty="0" err="1"/>
              <a:t>extravilleuze</a:t>
            </a:r>
            <a:r>
              <a:rPr lang="nl-NL" altLang="nl-NL" u="none" dirty="0"/>
              <a:t> </a:t>
            </a:r>
            <a:r>
              <a:rPr lang="nl-NL" altLang="nl-NL" u="none" dirty="0" err="1"/>
              <a:t>cytotrofoblast</a:t>
            </a:r>
            <a:r>
              <a:rPr lang="nl-NL" altLang="nl-NL" u="none" dirty="0"/>
              <a:t> proppen (zie linker en midden plaatje). </a:t>
            </a:r>
          </a:p>
          <a:p>
            <a:endParaRPr lang="nl-NL" dirty="0"/>
          </a:p>
        </p:txBody>
      </p:sp>
      <p:sp>
        <p:nvSpPr>
          <p:cNvPr id="4" name="Tijdelijke aanduiding voor dianummer 3"/>
          <p:cNvSpPr>
            <a:spLocks noGrp="1"/>
          </p:cNvSpPr>
          <p:nvPr>
            <p:ph type="sldNum" sz="quarter" idx="5"/>
          </p:nvPr>
        </p:nvSpPr>
        <p:spPr/>
        <p:txBody>
          <a:bodyPr/>
          <a:lstStyle/>
          <a:p>
            <a:fld id="{27E37B73-E740-A04F-894C-8231396BAAA2}" type="slidenum">
              <a:rPr lang="nl-NL" smtClean="0"/>
              <a:t>11</a:t>
            </a:fld>
            <a:endParaRPr lang="nl-NL"/>
          </a:p>
        </p:txBody>
      </p:sp>
    </p:spTree>
    <p:extLst>
      <p:ext uri="{BB962C8B-B14F-4D97-AF65-F5344CB8AC3E}">
        <p14:creationId xmlns:p14="http://schemas.microsoft.com/office/powerpoint/2010/main" val="69359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afwijkende aanleg minder </a:t>
            </a:r>
            <a:r>
              <a:rPr lang="nl-NL" dirty="0" err="1"/>
              <a:t>cytotrofoblast</a:t>
            </a:r>
            <a:r>
              <a:rPr lang="nl-NL" dirty="0"/>
              <a:t> invasie, minder goede </a:t>
            </a:r>
            <a:r>
              <a:rPr lang="nl-NL" dirty="0" err="1"/>
              <a:t>remodellering</a:t>
            </a:r>
            <a:r>
              <a:rPr lang="nl-NL" dirty="0"/>
              <a:t> van de </a:t>
            </a:r>
            <a:r>
              <a:rPr lang="nl-NL" dirty="0" err="1"/>
              <a:t>spiraalarterien</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27E37B73-E740-A04F-894C-8231396BAAA2}" type="slidenum">
              <a:rPr lang="nl-NL" smtClean="0"/>
              <a:t>12</a:t>
            </a:fld>
            <a:endParaRPr lang="nl-NL"/>
          </a:p>
        </p:txBody>
      </p:sp>
    </p:spTree>
    <p:extLst>
      <p:ext uri="{BB962C8B-B14F-4D97-AF65-F5344CB8AC3E}">
        <p14:creationId xmlns:p14="http://schemas.microsoft.com/office/powerpoint/2010/main" val="118166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2A504-FA53-4528-66EB-1A61E5772D0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3D6B80-4E84-2B5A-FB6F-CC79DE8690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6E00AE6-E5CF-7710-FE01-DD36A8181103}"/>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5" name="Tijdelijke aanduiding voor voettekst 4">
            <a:extLst>
              <a:ext uri="{FF2B5EF4-FFF2-40B4-BE49-F238E27FC236}">
                <a16:creationId xmlns:a16="http://schemas.microsoft.com/office/drawing/2014/main" id="{B6762F93-6A1F-B8E5-E4B5-9C8B5FE78F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82D5EA-2519-53C7-A07C-2029A8BEBB1E}"/>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177953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8E6C9-87AB-4CA0-42A6-7D1338339A4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201F19F-8A81-7E09-3DC1-C3314593F57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9952BA-8552-7A63-08B0-A702907B3B4B}"/>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5" name="Tijdelijke aanduiding voor voettekst 4">
            <a:extLst>
              <a:ext uri="{FF2B5EF4-FFF2-40B4-BE49-F238E27FC236}">
                <a16:creationId xmlns:a16="http://schemas.microsoft.com/office/drawing/2014/main" id="{76661D19-C892-9D0A-88D2-59F6C5589E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20B02D-48EF-B943-441F-EFA6ED646B36}"/>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367023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5A81A99-5D12-79DF-9D1E-EEF4B4EBDFF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41152BA-2677-78ED-0D42-A0A4DB85068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24235D-C00B-CC4C-646B-DF006E89C04E}"/>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5" name="Tijdelijke aanduiding voor voettekst 4">
            <a:extLst>
              <a:ext uri="{FF2B5EF4-FFF2-40B4-BE49-F238E27FC236}">
                <a16:creationId xmlns:a16="http://schemas.microsoft.com/office/drawing/2014/main" id="{E633ADBA-A470-A4FF-C8D6-3879ED28A1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D298D4-FBD2-D16E-9432-EDF8CB5D71EA}"/>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361128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5C249-7531-91A2-8372-1902945A534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541D089-CA65-6624-593F-32680A365B2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176C2F-F66C-2CD5-8EB5-E4BB0A6EF294}"/>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5" name="Tijdelijke aanduiding voor voettekst 4">
            <a:extLst>
              <a:ext uri="{FF2B5EF4-FFF2-40B4-BE49-F238E27FC236}">
                <a16:creationId xmlns:a16="http://schemas.microsoft.com/office/drawing/2014/main" id="{64353B19-55E5-5245-3E39-26FBDBB473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6F1889-75A6-7044-2917-578828D10FF7}"/>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340790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DB232-1D42-4BD3-FDF5-0924597CBAC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E35FEC5-12A5-3ED3-0463-23BE1EB9B3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1A4FEBD-33FC-CA15-D0FB-5D168CE6D939}"/>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5" name="Tijdelijke aanduiding voor voettekst 4">
            <a:extLst>
              <a:ext uri="{FF2B5EF4-FFF2-40B4-BE49-F238E27FC236}">
                <a16:creationId xmlns:a16="http://schemas.microsoft.com/office/drawing/2014/main" id="{8975A616-227F-6AC3-5273-8628A57024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8E3E46-0426-E7E2-4D71-43ADA38DF1BE}"/>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3302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D4F5A-9107-2540-C900-DDA316C522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04A4B6B-6123-4451-F169-D21C7FB2848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16552E3-BFFE-DDF2-E9C7-2FF89A4ABDB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163306C-6430-4C21-CE6E-037855C3A97F}"/>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6" name="Tijdelijke aanduiding voor voettekst 5">
            <a:extLst>
              <a:ext uri="{FF2B5EF4-FFF2-40B4-BE49-F238E27FC236}">
                <a16:creationId xmlns:a16="http://schemas.microsoft.com/office/drawing/2014/main" id="{3374DDDB-15BD-F8C0-7746-81CA07832C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73761B-08E4-CDB4-0135-E1B26130C998}"/>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10075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4CE0A-7FE3-81C3-BADE-E60C2D0688C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DDAB7CD-3272-E2C7-FD13-7750AEE97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9F5A47E-432E-3CCD-3FBE-A7846CF477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68E87C6-8D68-624F-6F8A-3AB37CBA5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E636BF8-D3FA-45CC-DFE7-1A1E3016B9A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21AA8F5-FFF7-10C0-0096-18DCA1956B81}"/>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8" name="Tijdelijke aanduiding voor voettekst 7">
            <a:extLst>
              <a:ext uri="{FF2B5EF4-FFF2-40B4-BE49-F238E27FC236}">
                <a16:creationId xmlns:a16="http://schemas.microsoft.com/office/drawing/2014/main" id="{A0331030-DC2E-1195-AA07-7BBCB6BE3C5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7AEA03E-EA2B-5D19-F772-FE3B2C591B54}"/>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277751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58D6A-754E-6C2D-9C0B-00DFEC9FB83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EE98F5F-D556-06C9-CF18-E5782049B2AD}"/>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4" name="Tijdelijke aanduiding voor voettekst 3">
            <a:extLst>
              <a:ext uri="{FF2B5EF4-FFF2-40B4-BE49-F238E27FC236}">
                <a16:creationId xmlns:a16="http://schemas.microsoft.com/office/drawing/2014/main" id="{0D79AD42-CD8D-C16F-4EB6-960AA564D54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4F02FD4-328D-8035-ABB0-6BCEA43ACA37}"/>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71145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F0772BD-17F6-C9EF-7131-D07789F71916}"/>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3" name="Tijdelijke aanduiding voor voettekst 2">
            <a:extLst>
              <a:ext uri="{FF2B5EF4-FFF2-40B4-BE49-F238E27FC236}">
                <a16:creationId xmlns:a16="http://schemas.microsoft.com/office/drawing/2014/main" id="{4220EC59-01FA-8434-944D-CC1D14E6386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5640529-F9E3-7992-DE1C-9E048B59DD23}"/>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89970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37FF0-A93A-34AE-CF0D-987943FF41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C65992C-74C4-93A7-A3D2-8095E6E9D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BE7EE0A-2730-1C6D-1D3E-A319FC2A4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A43506-96AF-910C-E398-E057CB63C7AE}"/>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6" name="Tijdelijke aanduiding voor voettekst 5">
            <a:extLst>
              <a:ext uri="{FF2B5EF4-FFF2-40B4-BE49-F238E27FC236}">
                <a16:creationId xmlns:a16="http://schemas.microsoft.com/office/drawing/2014/main" id="{A8C87004-972E-9419-98BD-A64FF3CCA7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C24F7D-7B56-0E4A-F888-E4EA8114A2FB}"/>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150361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A436C-8404-D028-4133-C31BB8BBFC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87947FF-880F-07B6-55A3-89DD26DAC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DECA7AE-48A4-D1D2-9EFE-46C710302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387BFE1-AF1D-8693-E3F8-69B9F3FCE13D}"/>
              </a:ext>
            </a:extLst>
          </p:cNvPr>
          <p:cNvSpPr>
            <a:spLocks noGrp="1"/>
          </p:cNvSpPr>
          <p:nvPr>
            <p:ph type="dt" sz="half" idx="10"/>
          </p:nvPr>
        </p:nvSpPr>
        <p:spPr/>
        <p:txBody>
          <a:bodyPr/>
          <a:lstStyle/>
          <a:p>
            <a:fld id="{E8F38250-9EED-134C-90AD-5F5A98ACB122}" type="datetimeFigureOut">
              <a:rPr lang="nl-NL" smtClean="0"/>
              <a:t>31-7-2025</a:t>
            </a:fld>
            <a:endParaRPr lang="nl-NL"/>
          </a:p>
        </p:txBody>
      </p:sp>
      <p:sp>
        <p:nvSpPr>
          <p:cNvPr id="6" name="Tijdelijke aanduiding voor voettekst 5">
            <a:extLst>
              <a:ext uri="{FF2B5EF4-FFF2-40B4-BE49-F238E27FC236}">
                <a16:creationId xmlns:a16="http://schemas.microsoft.com/office/drawing/2014/main" id="{64104595-E842-4E90-2A2C-BF46550117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B918B4-4E86-4F22-65C4-569CA2B18AED}"/>
              </a:ext>
            </a:extLst>
          </p:cNvPr>
          <p:cNvSpPr>
            <a:spLocks noGrp="1"/>
          </p:cNvSpPr>
          <p:nvPr>
            <p:ph type="sldNum" sz="quarter" idx="12"/>
          </p:nvPr>
        </p:nvSpPr>
        <p:spPr/>
        <p:txBody>
          <a:bodyPr/>
          <a:lstStyle/>
          <a:p>
            <a:fld id="{FE0DF5C2-0ED3-434E-A30A-706A399E59C0}" type="slidenum">
              <a:rPr lang="nl-NL" smtClean="0"/>
              <a:t>‹nr.›</a:t>
            </a:fld>
            <a:endParaRPr lang="nl-NL"/>
          </a:p>
        </p:txBody>
      </p:sp>
    </p:spTree>
    <p:extLst>
      <p:ext uri="{BB962C8B-B14F-4D97-AF65-F5344CB8AC3E}">
        <p14:creationId xmlns:p14="http://schemas.microsoft.com/office/powerpoint/2010/main" val="165760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EF6BE2-EA20-2A28-2140-73662AED3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3762C76-9211-1A12-5A90-FB31237BF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E9D727-27D7-B61B-876C-335D5D3D28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F38250-9EED-134C-90AD-5F5A98ACB122}" type="datetimeFigureOut">
              <a:rPr lang="nl-NL" smtClean="0"/>
              <a:t>31-7-2025</a:t>
            </a:fld>
            <a:endParaRPr lang="nl-NL"/>
          </a:p>
        </p:txBody>
      </p:sp>
      <p:sp>
        <p:nvSpPr>
          <p:cNvPr id="5" name="Tijdelijke aanduiding voor voettekst 4">
            <a:extLst>
              <a:ext uri="{FF2B5EF4-FFF2-40B4-BE49-F238E27FC236}">
                <a16:creationId xmlns:a16="http://schemas.microsoft.com/office/drawing/2014/main" id="{E2117E8A-70F4-F006-7805-211365905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7CF6C5F-4D6C-211D-AC28-997D876CF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0DF5C2-0ED3-434E-A30A-706A399E59C0}" type="slidenum">
              <a:rPr lang="nl-NL" smtClean="0"/>
              <a:t>‹nr.›</a:t>
            </a:fld>
            <a:endParaRPr lang="nl-NL"/>
          </a:p>
        </p:txBody>
      </p:sp>
    </p:spTree>
    <p:extLst>
      <p:ext uri="{BB962C8B-B14F-4D97-AF65-F5344CB8AC3E}">
        <p14:creationId xmlns:p14="http://schemas.microsoft.com/office/powerpoint/2010/main" val="57284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56" y="822626"/>
            <a:ext cx="4114800" cy="499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xt Box 3"/>
          <p:cNvSpPr txBox="1">
            <a:spLocks noChangeArrowheads="1"/>
          </p:cNvSpPr>
          <p:nvPr/>
        </p:nvSpPr>
        <p:spPr bwMode="auto">
          <a:xfrm>
            <a:off x="2816367" y="302822"/>
            <a:ext cx="6155980" cy="400110"/>
          </a:xfrm>
          <a:prstGeom prst="rect">
            <a:avLst/>
          </a:prstGeom>
          <a:solidFill>
            <a:srgbClr val="CCECFF"/>
          </a:solidFill>
          <a:ln w="9525">
            <a:solidFill>
              <a:schemeClr val="tx1"/>
            </a:solidFill>
            <a:miter lim="800000"/>
            <a:headEnd/>
            <a:tailEnd/>
          </a:ln>
          <a:effectLst/>
        </p:spPr>
        <p:txBody>
          <a:bodyPr wrap="none">
            <a:spAutoFit/>
          </a:bodyPr>
          <a:lstStyle/>
          <a:p>
            <a:pPr algn="ctr"/>
            <a:r>
              <a:rPr lang="en-US" altLang="en-US" sz="2000" dirty="0"/>
              <a:t> </a:t>
            </a:r>
            <a:r>
              <a:rPr lang="nl-NL" altLang="en-US" sz="2000" b="1" dirty="0"/>
              <a:t>Anatomie, fysiologie en pathologie van de placenta</a:t>
            </a:r>
          </a:p>
        </p:txBody>
      </p:sp>
      <p:sp>
        <p:nvSpPr>
          <p:cNvPr id="2" name="Text Box 3">
            <a:extLst>
              <a:ext uri="{FF2B5EF4-FFF2-40B4-BE49-F238E27FC236}">
                <a16:creationId xmlns:a16="http://schemas.microsoft.com/office/drawing/2014/main" id="{F5BB6BFB-4AB0-AD33-4029-2244BE596DD6}"/>
              </a:ext>
            </a:extLst>
          </p:cNvPr>
          <p:cNvSpPr txBox="1">
            <a:spLocks noChangeArrowheads="1"/>
          </p:cNvSpPr>
          <p:nvPr/>
        </p:nvSpPr>
        <p:spPr bwMode="auto">
          <a:xfrm>
            <a:off x="4841280" y="5936824"/>
            <a:ext cx="2106153" cy="707886"/>
          </a:xfrm>
          <a:prstGeom prst="rect">
            <a:avLst/>
          </a:prstGeom>
          <a:solidFill>
            <a:srgbClr val="CCECFF"/>
          </a:solidFill>
          <a:ln w="9525">
            <a:solidFill>
              <a:schemeClr val="tx1"/>
            </a:solidFill>
            <a:miter lim="800000"/>
            <a:headEnd/>
            <a:tailEnd/>
          </a:ln>
          <a:effectLst/>
        </p:spPr>
        <p:txBody>
          <a:bodyPr wrap="none">
            <a:spAutoFit/>
          </a:bodyPr>
          <a:lstStyle/>
          <a:p>
            <a:pPr algn="ctr"/>
            <a:r>
              <a:rPr lang="nl-NL" altLang="en-US" sz="2000" dirty="0"/>
              <a:t>Dr. L. </a:t>
            </a:r>
            <a:r>
              <a:rPr lang="nl-NL" altLang="en-US" sz="2000" dirty="0" err="1"/>
              <a:t>Rijstenberg</a:t>
            </a:r>
            <a:r>
              <a:rPr lang="nl-NL" altLang="en-US" sz="2000" dirty="0"/>
              <a:t> </a:t>
            </a:r>
          </a:p>
          <a:p>
            <a:pPr algn="ctr"/>
            <a:r>
              <a:rPr lang="nl-NL" altLang="en-US" sz="2000" dirty="0"/>
              <a:t>Dr. C. Houck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ED7BC-776D-807B-FED4-E08C2708037F}"/>
              </a:ext>
            </a:extLst>
          </p:cNvPr>
          <p:cNvSpPr>
            <a:spLocks noGrp="1"/>
          </p:cNvSpPr>
          <p:nvPr>
            <p:ph type="title"/>
          </p:nvPr>
        </p:nvSpPr>
        <p:spPr/>
        <p:txBody>
          <a:bodyPr>
            <a:normAutofit/>
          </a:bodyPr>
          <a:lstStyle/>
          <a:p>
            <a:r>
              <a:rPr lang="nl-NL" dirty="0"/>
              <a:t>Deel 2 </a:t>
            </a:r>
          </a:p>
        </p:txBody>
      </p:sp>
      <p:graphicFrame>
        <p:nvGraphicFramePr>
          <p:cNvPr id="4" name="Tabel 3">
            <a:extLst>
              <a:ext uri="{FF2B5EF4-FFF2-40B4-BE49-F238E27FC236}">
                <a16:creationId xmlns:a16="http://schemas.microsoft.com/office/drawing/2014/main" id="{FA7DB1B6-692B-1D87-9B5F-1BC3BB7E0AE1}"/>
              </a:ext>
            </a:extLst>
          </p:cNvPr>
          <p:cNvGraphicFramePr>
            <a:graphicFrameLocks noGrp="1"/>
          </p:cNvGraphicFramePr>
          <p:nvPr>
            <p:extLst>
              <p:ext uri="{D42A27DB-BD31-4B8C-83A1-F6EECF244321}">
                <p14:modId xmlns:p14="http://schemas.microsoft.com/office/powerpoint/2010/main" val="2960016448"/>
              </p:ext>
            </p:extLst>
          </p:nvPr>
        </p:nvGraphicFramePr>
        <p:xfrm>
          <a:off x="838200" y="1690688"/>
          <a:ext cx="8344218" cy="4753812"/>
        </p:xfrm>
        <a:graphic>
          <a:graphicData uri="http://schemas.openxmlformats.org/drawingml/2006/table">
            <a:tbl>
              <a:tblPr firstRow="1" bandRow="1">
                <a:tableStyleId>{0E3FDE45-AF77-4B5C-9715-49D594BDF05E}</a:tableStyleId>
              </a:tblPr>
              <a:tblGrid>
                <a:gridCol w="940118">
                  <a:extLst>
                    <a:ext uri="{9D8B030D-6E8A-4147-A177-3AD203B41FA5}">
                      <a16:colId xmlns:a16="http://schemas.microsoft.com/office/drawing/2014/main" val="1016548326"/>
                    </a:ext>
                  </a:extLst>
                </a:gridCol>
                <a:gridCol w="7404100">
                  <a:extLst>
                    <a:ext uri="{9D8B030D-6E8A-4147-A177-3AD203B41FA5}">
                      <a16:colId xmlns:a16="http://schemas.microsoft.com/office/drawing/2014/main" val="4110372278"/>
                    </a:ext>
                  </a:extLst>
                </a:gridCol>
              </a:tblGrid>
              <a:tr h="535252">
                <a:tc>
                  <a:txBody>
                    <a:bodyPr/>
                    <a:lstStyle/>
                    <a:p>
                      <a:pPr>
                        <a:lnSpc>
                          <a:spcPct val="150000"/>
                        </a:lnSpc>
                      </a:pPr>
                      <a:endParaRPr lang="nl-NL" b="0" dirty="0"/>
                    </a:p>
                  </a:txBody>
                  <a:tcPr>
                    <a:lnL>
                      <a:noFill/>
                    </a:lnL>
                    <a:lnR>
                      <a:noFill/>
                    </a:lnR>
                    <a:lnT w="12700" cmpd="sng">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nSpc>
                          <a:spcPct val="150000"/>
                        </a:lnSpc>
                        <a:buFontTx/>
                        <a:buNone/>
                      </a:pPr>
                      <a:r>
                        <a:rPr lang="nl-NL" b="1" dirty="0">
                          <a:solidFill>
                            <a:schemeClr val="bg1">
                              <a:lumMod val="65000"/>
                            </a:schemeClr>
                          </a:solidFill>
                        </a:rPr>
                        <a:t>Normale anatomie en functie van de placenta </a:t>
                      </a:r>
                    </a:p>
                    <a:p>
                      <a:pPr marL="342900" indent="-342900">
                        <a:lnSpc>
                          <a:spcPct val="150000"/>
                        </a:lnSpc>
                        <a:buAutoNum type="arabicParenR"/>
                      </a:pPr>
                      <a:r>
                        <a:rPr lang="nl-NL" b="0" dirty="0">
                          <a:solidFill>
                            <a:schemeClr val="bg1">
                              <a:lumMod val="65000"/>
                            </a:schemeClr>
                          </a:solidFill>
                        </a:rPr>
                        <a:t>Introductie </a:t>
                      </a:r>
                    </a:p>
                    <a:p>
                      <a:pPr marL="342900" indent="-342900">
                        <a:lnSpc>
                          <a:spcPct val="150000"/>
                        </a:lnSpc>
                        <a:buAutoNum type="arabicParenR"/>
                      </a:pPr>
                      <a:r>
                        <a:rPr lang="nl-NL" b="0" dirty="0">
                          <a:solidFill>
                            <a:schemeClr val="bg1">
                              <a:lumMod val="65000"/>
                            </a:schemeClr>
                          </a:solidFill>
                        </a:rPr>
                        <a:t>Vragen maken</a:t>
                      </a:r>
                    </a:p>
                    <a:p>
                      <a:pPr marL="800100" lvl="1" indent="-342900">
                        <a:lnSpc>
                          <a:spcPct val="150000"/>
                        </a:lnSpc>
                        <a:buFont typeface="Wingdings" pitchFamily="2" charset="2"/>
                        <a:buChar char="Ø"/>
                      </a:pPr>
                      <a:r>
                        <a:rPr lang="nl-NL" b="0" dirty="0">
                          <a:solidFill>
                            <a:schemeClr val="bg1">
                              <a:lumMod val="65000"/>
                            </a:schemeClr>
                          </a:solidFill>
                        </a:rPr>
                        <a:t>Macroscopie (groepjes van 5  per preparaat – 10 min) – A t/m G</a:t>
                      </a:r>
                    </a:p>
                    <a:p>
                      <a:pPr marL="800100" lvl="1" indent="-342900">
                        <a:lnSpc>
                          <a:spcPct val="150000"/>
                        </a:lnSpc>
                        <a:buFont typeface="Wingdings" pitchFamily="2" charset="2"/>
                        <a:buChar char="Ø"/>
                      </a:pPr>
                      <a:r>
                        <a:rPr lang="nl-NL" b="0" dirty="0">
                          <a:solidFill>
                            <a:schemeClr val="bg1">
                              <a:lumMod val="65000"/>
                            </a:schemeClr>
                          </a:solidFill>
                        </a:rPr>
                        <a:t>Vragen – 1 t/m 17</a:t>
                      </a:r>
                    </a:p>
                    <a:p>
                      <a:pPr marL="342900" lvl="0" indent="-342900">
                        <a:lnSpc>
                          <a:spcPct val="150000"/>
                        </a:lnSpc>
                        <a:buFont typeface="+mj-lt"/>
                        <a:buAutoNum type="arabicParenR"/>
                      </a:pPr>
                      <a:r>
                        <a:rPr lang="nl-NL" b="0" dirty="0">
                          <a:solidFill>
                            <a:schemeClr val="bg1">
                              <a:lumMod val="65000"/>
                            </a:schemeClr>
                          </a:solidFill>
                        </a:rPr>
                        <a:t>Nabespreking</a:t>
                      </a:r>
                    </a:p>
                  </a:txBody>
                  <a:tcPr>
                    <a:lnL>
                      <a:noFill/>
                    </a:lnL>
                    <a:lnR>
                      <a:noFill/>
                    </a:lnR>
                    <a:lnT w="12700" cmpd="sng">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22408825"/>
                  </a:ext>
                </a:extLst>
              </a:tr>
              <a:tr h="535252">
                <a:tc>
                  <a:txBody>
                    <a:bodyPr/>
                    <a:lstStyle/>
                    <a:p>
                      <a:pPr>
                        <a:lnSpc>
                          <a:spcPct val="150000"/>
                        </a:lnSpc>
                      </a:pPr>
                      <a:endParaRPr lang="nl-NL" b="0" dirty="0">
                        <a:solidFill>
                          <a:schemeClr val="bg1">
                            <a:lumMod val="65000"/>
                          </a:schemeClr>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nSpc>
                          <a:spcPct val="150000"/>
                        </a:lnSpc>
                      </a:pPr>
                      <a:r>
                        <a:rPr lang="nl-NL" b="1" dirty="0">
                          <a:solidFill>
                            <a:schemeClr val="tx1"/>
                          </a:solidFill>
                        </a:rPr>
                        <a:t> Placenta-afwijkingen in relatie tot </a:t>
                      </a:r>
                      <a:r>
                        <a:rPr lang="nl-NL" b="1" dirty="0" err="1">
                          <a:solidFill>
                            <a:schemeClr val="tx1"/>
                          </a:solidFill>
                        </a:rPr>
                        <a:t>dysmaturiteit</a:t>
                      </a:r>
                      <a:r>
                        <a:rPr lang="nl-NL" b="1" dirty="0">
                          <a:solidFill>
                            <a:schemeClr val="tx1"/>
                          </a:solidFill>
                        </a:rPr>
                        <a:t> en prematuriteit</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lang="nl-NL" b="0" dirty="0">
                          <a:solidFill>
                            <a:schemeClr val="tx1"/>
                          </a:solidFill>
                        </a:rPr>
                        <a:t>Introductie </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lang="nl-NL" b="0" dirty="0">
                          <a:solidFill>
                            <a:schemeClr val="tx1"/>
                          </a:solidFill>
                        </a:rPr>
                        <a:t>Vragen maken – 18 t/m 24 </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lang="nl-NL" b="0" dirty="0">
                          <a:solidFill>
                            <a:schemeClr val="tx1"/>
                          </a:solidFill>
                        </a:rPr>
                        <a:t>Nabespreking </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05547434"/>
                  </a:ext>
                </a:extLst>
              </a:tr>
              <a:tr h="535252">
                <a:tc>
                  <a:txBody>
                    <a:bodyPr/>
                    <a:lstStyle/>
                    <a:p>
                      <a:pPr>
                        <a:lnSpc>
                          <a:spcPct val="150000"/>
                        </a:lnSpc>
                      </a:pPr>
                      <a:endParaRPr lang="nl-NL" b="0">
                        <a:solidFill>
                          <a:schemeClr val="bg1">
                            <a:lumMod val="65000"/>
                          </a:schemeClr>
                        </a:solidFill>
                      </a:endParaRPr>
                    </a:p>
                  </a:txBody>
                  <a:tcPr>
                    <a:lnL>
                      <a:noFill/>
                    </a:lnL>
                    <a:lnR>
                      <a:noFill/>
                    </a:lnR>
                    <a:lnT>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b="0" dirty="0">
                          <a:solidFill>
                            <a:schemeClr val="bg1">
                              <a:lumMod val="65000"/>
                            </a:schemeClr>
                          </a:solidFill>
                        </a:rPr>
                        <a:t>Afronding </a:t>
                      </a:r>
                    </a:p>
                  </a:txBody>
                  <a:tcPr>
                    <a:lnL>
                      <a:noFill/>
                    </a:lnL>
                    <a:lnR>
                      <a:noFill/>
                    </a:lnR>
                    <a:lnT>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67683431"/>
                  </a:ext>
                </a:extLst>
              </a:tr>
            </a:tbl>
          </a:graphicData>
        </a:graphic>
      </p:graphicFrame>
    </p:spTree>
    <p:extLst>
      <p:ext uri="{BB962C8B-B14F-4D97-AF65-F5344CB8AC3E}">
        <p14:creationId xmlns:p14="http://schemas.microsoft.com/office/powerpoint/2010/main" val="208305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AC3D0-1D88-928D-4A72-943863515CB0}"/>
              </a:ext>
            </a:extLst>
          </p:cNvPr>
          <p:cNvSpPr>
            <a:spLocks noGrp="1"/>
          </p:cNvSpPr>
          <p:nvPr>
            <p:ph type="title"/>
          </p:nvPr>
        </p:nvSpPr>
        <p:spPr/>
        <p:txBody>
          <a:bodyPr/>
          <a:lstStyle/>
          <a:p>
            <a:r>
              <a:rPr lang="nl-NL" dirty="0"/>
              <a:t>Aanleg van de placenta </a:t>
            </a:r>
          </a:p>
        </p:txBody>
      </p:sp>
      <p:pic>
        <p:nvPicPr>
          <p:cNvPr id="4" name="Picture 3">
            <a:extLst>
              <a:ext uri="{FF2B5EF4-FFF2-40B4-BE49-F238E27FC236}">
                <a16:creationId xmlns:a16="http://schemas.microsoft.com/office/drawing/2014/main" id="{6B956A54-ADBE-D2C1-E1B8-03723A523C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50000"/>
          <a:stretch>
            <a:fillRect/>
          </a:stretch>
        </p:blipFill>
        <p:spPr bwMode="auto">
          <a:xfrm>
            <a:off x="735958" y="1931208"/>
            <a:ext cx="5062578" cy="4164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pic>
        <p:nvPicPr>
          <p:cNvPr id="5" name="Picture 4">
            <a:extLst>
              <a:ext uri="{FF2B5EF4-FFF2-40B4-BE49-F238E27FC236}">
                <a16:creationId xmlns:a16="http://schemas.microsoft.com/office/drawing/2014/main" id="{8429EABC-A4D2-4069-64C2-216E320D61F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807" b="5939"/>
          <a:stretch>
            <a:fillRect/>
          </a:stretch>
        </p:blipFill>
        <p:spPr bwMode="auto">
          <a:xfrm>
            <a:off x="6047546" y="2079811"/>
            <a:ext cx="5640096" cy="401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6" name="Rechthoek 5">
            <a:extLst>
              <a:ext uri="{FF2B5EF4-FFF2-40B4-BE49-F238E27FC236}">
                <a16:creationId xmlns:a16="http://schemas.microsoft.com/office/drawing/2014/main" id="{FA9295E5-3972-E062-C262-B62670F06DDA}"/>
              </a:ext>
            </a:extLst>
          </p:cNvPr>
          <p:cNvSpPr/>
          <p:nvPr/>
        </p:nvSpPr>
        <p:spPr>
          <a:xfrm>
            <a:off x="594004" y="2976282"/>
            <a:ext cx="2669150" cy="4527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err="1">
                <a:solidFill>
                  <a:schemeClr val="tx1"/>
                </a:solidFill>
              </a:rPr>
              <a:t>Cytotrofoblast</a:t>
            </a:r>
            <a:r>
              <a:rPr lang="nl-NL" sz="2000" dirty="0">
                <a:solidFill>
                  <a:schemeClr val="tx1"/>
                </a:solidFill>
              </a:rPr>
              <a:t>-cellen</a:t>
            </a:r>
          </a:p>
        </p:txBody>
      </p:sp>
      <p:sp>
        <p:nvSpPr>
          <p:cNvPr id="7" name="Rechthoek 6">
            <a:extLst>
              <a:ext uri="{FF2B5EF4-FFF2-40B4-BE49-F238E27FC236}">
                <a16:creationId xmlns:a16="http://schemas.microsoft.com/office/drawing/2014/main" id="{456AF75E-2617-C3E7-8F77-98567D44D090}"/>
              </a:ext>
            </a:extLst>
          </p:cNvPr>
          <p:cNvSpPr/>
          <p:nvPr/>
        </p:nvSpPr>
        <p:spPr>
          <a:xfrm>
            <a:off x="322729" y="4438216"/>
            <a:ext cx="1853544" cy="659592"/>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Spiraalarterie</a:t>
            </a:r>
          </a:p>
          <a:p>
            <a:pPr algn="ctr"/>
            <a:endParaRPr lang="nl-NL" sz="2000" dirty="0">
              <a:solidFill>
                <a:schemeClr val="tx1"/>
              </a:solidFill>
            </a:endParaRPr>
          </a:p>
        </p:txBody>
      </p:sp>
      <p:sp>
        <p:nvSpPr>
          <p:cNvPr id="8" name="Rechthoek 7">
            <a:extLst>
              <a:ext uri="{FF2B5EF4-FFF2-40B4-BE49-F238E27FC236}">
                <a16:creationId xmlns:a16="http://schemas.microsoft.com/office/drawing/2014/main" id="{2F5C2D60-4730-3C6E-A2FA-AAD9A4A90DC4}"/>
              </a:ext>
            </a:extLst>
          </p:cNvPr>
          <p:cNvSpPr/>
          <p:nvPr/>
        </p:nvSpPr>
        <p:spPr>
          <a:xfrm>
            <a:off x="735958" y="5447432"/>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err="1">
                <a:solidFill>
                  <a:schemeClr val="tx1"/>
                </a:solidFill>
              </a:rPr>
              <a:t>Decidua</a:t>
            </a:r>
            <a:r>
              <a:rPr lang="nl-NL" sz="2000" dirty="0">
                <a:solidFill>
                  <a:schemeClr val="tx1"/>
                </a:solidFill>
              </a:rPr>
              <a:t> </a:t>
            </a:r>
          </a:p>
          <a:p>
            <a:pPr algn="ctr"/>
            <a:endParaRPr lang="nl-NL" sz="2000" dirty="0">
              <a:solidFill>
                <a:schemeClr val="tx1"/>
              </a:solidFill>
            </a:endParaRPr>
          </a:p>
        </p:txBody>
      </p:sp>
      <p:sp>
        <p:nvSpPr>
          <p:cNvPr id="9" name="Rechthoek 8">
            <a:extLst>
              <a:ext uri="{FF2B5EF4-FFF2-40B4-BE49-F238E27FC236}">
                <a16:creationId xmlns:a16="http://schemas.microsoft.com/office/drawing/2014/main" id="{1210BC32-F939-3439-B79E-C091A779D641}"/>
              </a:ext>
            </a:extLst>
          </p:cNvPr>
          <p:cNvSpPr/>
          <p:nvPr/>
        </p:nvSpPr>
        <p:spPr>
          <a:xfrm>
            <a:off x="3782478" y="1555454"/>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Vlokken </a:t>
            </a:r>
          </a:p>
          <a:p>
            <a:pPr algn="ctr"/>
            <a:endParaRPr lang="nl-NL" sz="2000" dirty="0">
              <a:solidFill>
                <a:schemeClr val="tx1"/>
              </a:solidFill>
            </a:endParaRPr>
          </a:p>
        </p:txBody>
      </p:sp>
      <p:cxnSp>
        <p:nvCxnSpPr>
          <p:cNvPr id="11" name="Rechte verbindingslijn met pijl 10">
            <a:extLst>
              <a:ext uri="{FF2B5EF4-FFF2-40B4-BE49-F238E27FC236}">
                <a16:creationId xmlns:a16="http://schemas.microsoft.com/office/drawing/2014/main" id="{2FED6754-66B8-F690-E4E4-3416F49BDB6E}"/>
              </a:ext>
            </a:extLst>
          </p:cNvPr>
          <p:cNvCxnSpPr/>
          <p:nvPr/>
        </p:nvCxnSpPr>
        <p:spPr>
          <a:xfrm flipV="1">
            <a:off x="4034119" y="1931208"/>
            <a:ext cx="0" cy="471333"/>
          </a:xfrm>
          <a:prstGeom prst="straightConnector1">
            <a:avLst/>
          </a:prstGeom>
          <a:ln w="254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2" name="Rechthoek 11">
            <a:extLst>
              <a:ext uri="{FF2B5EF4-FFF2-40B4-BE49-F238E27FC236}">
                <a16:creationId xmlns:a16="http://schemas.microsoft.com/office/drawing/2014/main" id="{59DC7AB6-31AE-A822-5E05-40403E2BD054}"/>
              </a:ext>
            </a:extLst>
          </p:cNvPr>
          <p:cNvSpPr/>
          <p:nvPr/>
        </p:nvSpPr>
        <p:spPr>
          <a:xfrm>
            <a:off x="6211765" y="3482787"/>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err="1">
                <a:solidFill>
                  <a:schemeClr val="tx1"/>
                </a:solidFill>
              </a:rPr>
              <a:t>Decidua</a:t>
            </a:r>
            <a:r>
              <a:rPr lang="nl-NL" sz="2000" dirty="0">
                <a:solidFill>
                  <a:schemeClr val="tx1"/>
                </a:solidFill>
              </a:rPr>
              <a:t> </a:t>
            </a:r>
          </a:p>
          <a:p>
            <a:pPr algn="ctr"/>
            <a:endParaRPr lang="nl-NL" sz="2000" dirty="0">
              <a:solidFill>
                <a:schemeClr val="tx1"/>
              </a:solidFill>
            </a:endParaRPr>
          </a:p>
        </p:txBody>
      </p:sp>
      <p:sp>
        <p:nvSpPr>
          <p:cNvPr id="13" name="Rechthoek 12">
            <a:extLst>
              <a:ext uri="{FF2B5EF4-FFF2-40B4-BE49-F238E27FC236}">
                <a16:creationId xmlns:a16="http://schemas.microsoft.com/office/drawing/2014/main" id="{74E87555-AC4D-2E43-624A-C283A0C2C0A6}"/>
              </a:ext>
            </a:extLst>
          </p:cNvPr>
          <p:cNvSpPr/>
          <p:nvPr/>
        </p:nvSpPr>
        <p:spPr>
          <a:xfrm>
            <a:off x="6211765" y="4885763"/>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Myometrium </a:t>
            </a:r>
          </a:p>
          <a:p>
            <a:pPr algn="ctr"/>
            <a:endParaRPr lang="nl-NL" sz="2000" dirty="0">
              <a:solidFill>
                <a:schemeClr val="tx1"/>
              </a:solidFill>
            </a:endParaRPr>
          </a:p>
        </p:txBody>
      </p:sp>
      <p:sp>
        <p:nvSpPr>
          <p:cNvPr id="14" name="Rechthoek 13">
            <a:extLst>
              <a:ext uri="{FF2B5EF4-FFF2-40B4-BE49-F238E27FC236}">
                <a16:creationId xmlns:a16="http://schemas.microsoft.com/office/drawing/2014/main" id="{91937E05-F415-C285-C6AF-EF2F77AEEC03}"/>
              </a:ext>
            </a:extLst>
          </p:cNvPr>
          <p:cNvSpPr/>
          <p:nvPr/>
        </p:nvSpPr>
        <p:spPr>
          <a:xfrm>
            <a:off x="6047546" y="4184275"/>
            <a:ext cx="1853544" cy="659592"/>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Spiraalarterie</a:t>
            </a:r>
          </a:p>
          <a:p>
            <a:pPr algn="ctr"/>
            <a:endParaRPr lang="nl-NL" sz="2000" dirty="0">
              <a:solidFill>
                <a:schemeClr val="tx1"/>
              </a:solidFill>
            </a:endParaRPr>
          </a:p>
        </p:txBody>
      </p:sp>
      <p:cxnSp>
        <p:nvCxnSpPr>
          <p:cNvPr id="15" name="Rechte verbindingslijn met pijl 14">
            <a:extLst>
              <a:ext uri="{FF2B5EF4-FFF2-40B4-BE49-F238E27FC236}">
                <a16:creationId xmlns:a16="http://schemas.microsoft.com/office/drawing/2014/main" id="{B7A7D9FA-1834-C245-AFFC-199B386C0B05}"/>
              </a:ext>
            </a:extLst>
          </p:cNvPr>
          <p:cNvCxnSpPr>
            <a:cxnSpLocks/>
          </p:cNvCxnSpPr>
          <p:nvPr/>
        </p:nvCxnSpPr>
        <p:spPr>
          <a:xfrm flipV="1">
            <a:off x="7892127" y="4013604"/>
            <a:ext cx="1879402" cy="545633"/>
          </a:xfrm>
          <a:prstGeom prst="straightConnector1">
            <a:avLst/>
          </a:prstGeom>
          <a:ln w="254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31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1FA39-CD57-7DC0-F235-2BC7ABF18DDD}"/>
              </a:ext>
            </a:extLst>
          </p:cNvPr>
          <p:cNvSpPr>
            <a:spLocks noGrp="1"/>
          </p:cNvSpPr>
          <p:nvPr>
            <p:ph type="title"/>
          </p:nvPr>
        </p:nvSpPr>
        <p:spPr/>
        <p:txBody>
          <a:bodyPr/>
          <a:lstStyle/>
          <a:p>
            <a:r>
              <a:rPr lang="nl-NL" dirty="0"/>
              <a:t>Verstoorde aanleg van de placenta </a:t>
            </a:r>
          </a:p>
        </p:txBody>
      </p:sp>
      <p:pic>
        <p:nvPicPr>
          <p:cNvPr id="4" name="Picture 3">
            <a:extLst>
              <a:ext uri="{FF2B5EF4-FFF2-40B4-BE49-F238E27FC236}">
                <a16:creationId xmlns:a16="http://schemas.microsoft.com/office/drawing/2014/main" id="{7E0F3E56-BAFF-45BB-D437-DD8CB537C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402" y="1363848"/>
            <a:ext cx="7489264" cy="5499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a:extLst>
              <a:ext uri="{FF2B5EF4-FFF2-40B4-BE49-F238E27FC236}">
                <a16:creationId xmlns:a16="http://schemas.microsoft.com/office/drawing/2014/main" id="{FCB66797-55AA-04E7-94DE-544CC6EF9E22}"/>
              </a:ext>
            </a:extLst>
          </p:cNvPr>
          <p:cNvSpPr/>
          <p:nvPr/>
        </p:nvSpPr>
        <p:spPr>
          <a:xfrm>
            <a:off x="4195478" y="6472518"/>
            <a:ext cx="1237130" cy="385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Normaal</a:t>
            </a:r>
          </a:p>
        </p:txBody>
      </p:sp>
      <p:sp>
        <p:nvSpPr>
          <p:cNvPr id="6" name="Rechthoek 5">
            <a:extLst>
              <a:ext uri="{FF2B5EF4-FFF2-40B4-BE49-F238E27FC236}">
                <a16:creationId xmlns:a16="http://schemas.microsoft.com/office/drawing/2014/main" id="{6E87CE5B-D2F4-E579-10AA-805CA838ADD6}"/>
              </a:ext>
            </a:extLst>
          </p:cNvPr>
          <p:cNvSpPr/>
          <p:nvPr/>
        </p:nvSpPr>
        <p:spPr>
          <a:xfrm>
            <a:off x="6661520" y="6472518"/>
            <a:ext cx="1693582" cy="385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Afwijkend</a:t>
            </a:r>
          </a:p>
        </p:txBody>
      </p:sp>
      <p:sp>
        <p:nvSpPr>
          <p:cNvPr id="7" name="Rechthoek 6">
            <a:extLst>
              <a:ext uri="{FF2B5EF4-FFF2-40B4-BE49-F238E27FC236}">
                <a16:creationId xmlns:a16="http://schemas.microsoft.com/office/drawing/2014/main" id="{0BB31022-BE20-F837-283B-A5863D2A355A}"/>
              </a:ext>
            </a:extLst>
          </p:cNvPr>
          <p:cNvSpPr/>
          <p:nvPr/>
        </p:nvSpPr>
        <p:spPr>
          <a:xfrm>
            <a:off x="1669765" y="1864658"/>
            <a:ext cx="2669150" cy="4527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err="1">
                <a:solidFill>
                  <a:schemeClr val="tx1"/>
                </a:solidFill>
              </a:rPr>
              <a:t>Cytotrofoblast</a:t>
            </a:r>
            <a:r>
              <a:rPr lang="nl-NL" sz="2000" dirty="0">
                <a:solidFill>
                  <a:schemeClr val="tx1"/>
                </a:solidFill>
              </a:rPr>
              <a:t>-cellen</a:t>
            </a:r>
          </a:p>
        </p:txBody>
      </p:sp>
      <p:sp>
        <p:nvSpPr>
          <p:cNvPr id="8" name="Rechthoek 7">
            <a:extLst>
              <a:ext uri="{FF2B5EF4-FFF2-40B4-BE49-F238E27FC236}">
                <a16:creationId xmlns:a16="http://schemas.microsoft.com/office/drawing/2014/main" id="{3FEC1881-6CE7-A299-C56D-B593FAA8F9A3}"/>
              </a:ext>
            </a:extLst>
          </p:cNvPr>
          <p:cNvSpPr/>
          <p:nvPr/>
        </p:nvSpPr>
        <p:spPr>
          <a:xfrm>
            <a:off x="1391346" y="2866643"/>
            <a:ext cx="1853544"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Spiraalarterie</a:t>
            </a:r>
          </a:p>
          <a:p>
            <a:pPr algn="ctr"/>
            <a:endParaRPr lang="nl-NL" sz="2000" dirty="0">
              <a:solidFill>
                <a:schemeClr val="tx1"/>
              </a:solidFill>
            </a:endParaRPr>
          </a:p>
        </p:txBody>
      </p:sp>
      <p:sp>
        <p:nvSpPr>
          <p:cNvPr id="9" name="Rechthoek 8">
            <a:extLst>
              <a:ext uri="{FF2B5EF4-FFF2-40B4-BE49-F238E27FC236}">
                <a16:creationId xmlns:a16="http://schemas.microsoft.com/office/drawing/2014/main" id="{9C7A0062-4368-EE0A-1D4A-893C6EC99387}"/>
              </a:ext>
            </a:extLst>
          </p:cNvPr>
          <p:cNvSpPr/>
          <p:nvPr/>
        </p:nvSpPr>
        <p:spPr>
          <a:xfrm>
            <a:off x="1806055" y="3526235"/>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err="1">
                <a:solidFill>
                  <a:schemeClr val="tx1"/>
                </a:solidFill>
              </a:rPr>
              <a:t>Decidua</a:t>
            </a:r>
            <a:r>
              <a:rPr lang="nl-NL" sz="2000" dirty="0">
                <a:solidFill>
                  <a:schemeClr val="tx1"/>
                </a:solidFill>
              </a:rPr>
              <a:t> </a:t>
            </a:r>
          </a:p>
          <a:p>
            <a:pPr algn="ctr"/>
            <a:endParaRPr lang="nl-NL" sz="2000" dirty="0">
              <a:solidFill>
                <a:schemeClr val="tx1"/>
              </a:solidFill>
            </a:endParaRPr>
          </a:p>
        </p:txBody>
      </p:sp>
      <p:sp>
        <p:nvSpPr>
          <p:cNvPr id="10" name="Rechthoek 9">
            <a:extLst>
              <a:ext uri="{FF2B5EF4-FFF2-40B4-BE49-F238E27FC236}">
                <a16:creationId xmlns:a16="http://schemas.microsoft.com/office/drawing/2014/main" id="{1DE0B49B-AFF4-CBC4-EE28-FEE11D95AC90}"/>
              </a:ext>
            </a:extLst>
          </p:cNvPr>
          <p:cNvSpPr/>
          <p:nvPr/>
        </p:nvSpPr>
        <p:spPr>
          <a:xfrm>
            <a:off x="2023779" y="4845419"/>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err="1">
                <a:solidFill>
                  <a:schemeClr val="tx1"/>
                </a:solidFill>
              </a:rPr>
              <a:t>Decidua</a:t>
            </a:r>
            <a:r>
              <a:rPr lang="nl-NL" sz="2000" dirty="0">
                <a:solidFill>
                  <a:schemeClr val="tx1"/>
                </a:solidFill>
              </a:rPr>
              <a:t> </a:t>
            </a:r>
          </a:p>
          <a:p>
            <a:pPr algn="ctr"/>
            <a:endParaRPr lang="nl-NL" sz="2000" dirty="0">
              <a:solidFill>
                <a:schemeClr val="tx1"/>
              </a:solidFill>
            </a:endParaRPr>
          </a:p>
        </p:txBody>
      </p:sp>
      <p:sp>
        <p:nvSpPr>
          <p:cNvPr id="11" name="Rechthoek 10">
            <a:extLst>
              <a:ext uri="{FF2B5EF4-FFF2-40B4-BE49-F238E27FC236}">
                <a16:creationId xmlns:a16="http://schemas.microsoft.com/office/drawing/2014/main" id="{8F6F37D2-28FD-0B9E-A22E-7594FBAE93B3}"/>
              </a:ext>
            </a:extLst>
          </p:cNvPr>
          <p:cNvSpPr/>
          <p:nvPr/>
        </p:nvSpPr>
        <p:spPr>
          <a:xfrm>
            <a:off x="1806055" y="5632093"/>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Myometrium </a:t>
            </a:r>
          </a:p>
          <a:p>
            <a:pPr algn="ctr"/>
            <a:endParaRPr lang="nl-NL" sz="2000" dirty="0">
              <a:solidFill>
                <a:schemeClr val="tx1"/>
              </a:solidFill>
            </a:endParaRPr>
          </a:p>
        </p:txBody>
      </p:sp>
      <p:sp>
        <p:nvSpPr>
          <p:cNvPr id="12" name="Rechthoek 11">
            <a:extLst>
              <a:ext uri="{FF2B5EF4-FFF2-40B4-BE49-F238E27FC236}">
                <a16:creationId xmlns:a16="http://schemas.microsoft.com/office/drawing/2014/main" id="{EB7B82AD-4955-5624-1E5B-643142C54EA5}"/>
              </a:ext>
            </a:extLst>
          </p:cNvPr>
          <p:cNvSpPr/>
          <p:nvPr/>
        </p:nvSpPr>
        <p:spPr>
          <a:xfrm>
            <a:off x="8211667" y="1431425"/>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Vlokken </a:t>
            </a:r>
          </a:p>
          <a:p>
            <a:pPr algn="ctr"/>
            <a:endParaRPr lang="nl-NL" sz="2000" dirty="0">
              <a:solidFill>
                <a:schemeClr val="tx1"/>
              </a:solidFill>
            </a:endParaRPr>
          </a:p>
        </p:txBody>
      </p:sp>
      <p:sp>
        <p:nvSpPr>
          <p:cNvPr id="13" name="Rechthoek 12">
            <a:extLst>
              <a:ext uri="{FF2B5EF4-FFF2-40B4-BE49-F238E27FC236}">
                <a16:creationId xmlns:a16="http://schemas.microsoft.com/office/drawing/2014/main" id="{DA478567-DB6A-C642-2A28-8F5AAF8FB7A2}"/>
              </a:ext>
            </a:extLst>
          </p:cNvPr>
          <p:cNvSpPr/>
          <p:nvPr/>
        </p:nvSpPr>
        <p:spPr>
          <a:xfrm>
            <a:off x="8593743" y="2781546"/>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 </a:t>
            </a:r>
          </a:p>
          <a:p>
            <a:pPr algn="ctr"/>
            <a:endParaRPr lang="nl-NL" sz="2000" dirty="0">
              <a:solidFill>
                <a:schemeClr val="tx1"/>
              </a:solidFill>
            </a:endParaRPr>
          </a:p>
        </p:txBody>
      </p:sp>
      <p:sp>
        <p:nvSpPr>
          <p:cNvPr id="14" name="Rechthoek 13">
            <a:extLst>
              <a:ext uri="{FF2B5EF4-FFF2-40B4-BE49-F238E27FC236}">
                <a16:creationId xmlns:a16="http://schemas.microsoft.com/office/drawing/2014/main" id="{09EC9553-9861-AEE7-FF40-BB5322A6DD1D}"/>
              </a:ext>
            </a:extLst>
          </p:cNvPr>
          <p:cNvSpPr/>
          <p:nvPr/>
        </p:nvSpPr>
        <p:spPr>
          <a:xfrm>
            <a:off x="8593743" y="3287561"/>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 </a:t>
            </a:r>
          </a:p>
          <a:p>
            <a:pPr algn="ctr"/>
            <a:endParaRPr lang="nl-NL" sz="2000" dirty="0">
              <a:solidFill>
                <a:schemeClr val="tx1"/>
              </a:solidFill>
            </a:endParaRPr>
          </a:p>
        </p:txBody>
      </p:sp>
      <p:sp>
        <p:nvSpPr>
          <p:cNvPr id="15" name="Rechthoek 14">
            <a:extLst>
              <a:ext uri="{FF2B5EF4-FFF2-40B4-BE49-F238E27FC236}">
                <a16:creationId xmlns:a16="http://schemas.microsoft.com/office/drawing/2014/main" id="{6F9B9BF7-7541-AB08-D409-432CC265C3A8}"/>
              </a:ext>
            </a:extLst>
          </p:cNvPr>
          <p:cNvSpPr/>
          <p:nvPr/>
        </p:nvSpPr>
        <p:spPr>
          <a:xfrm>
            <a:off x="8560126" y="4845419"/>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 </a:t>
            </a:r>
          </a:p>
          <a:p>
            <a:pPr algn="ctr"/>
            <a:endParaRPr lang="nl-NL" sz="2000" dirty="0">
              <a:solidFill>
                <a:schemeClr val="tx1"/>
              </a:solidFill>
            </a:endParaRPr>
          </a:p>
        </p:txBody>
      </p:sp>
      <p:sp>
        <p:nvSpPr>
          <p:cNvPr id="16" name="Rechthoek 15">
            <a:extLst>
              <a:ext uri="{FF2B5EF4-FFF2-40B4-BE49-F238E27FC236}">
                <a16:creationId xmlns:a16="http://schemas.microsoft.com/office/drawing/2014/main" id="{5BB3FB32-4D37-8E36-5DFD-78A57C049557}"/>
              </a:ext>
            </a:extLst>
          </p:cNvPr>
          <p:cNvSpPr/>
          <p:nvPr/>
        </p:nvSpPr>
        <p:spPr>
          <a:xfrm>
            <a:off x="8560126" y="5333505"/>
            <a:ext cx="1853544"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Spiraalarterie</a:t>
            </a:r>
          </a:p>
          <a:p>
            <a:pPr algn="ctr"/>
            <a:endParaRPr lang="nl-NL" sz="2000" dirty="0">
              <a:solidFill>
                <a:schemeClr val="tx1"/>
              </a:solidFill>
            </a:endParaRPr>
          </a:p>
        </p:txBody>
      </p:sp>
      <p:sp>
        <p:nvSpPr>
          <p:cNvPr id="17" name="Rechthoek 16">
            <a:extLst>
              <a:ext uri="{FF2B5EF4-FFF2-40B4-BE49-F238E27FC236}">
                <a16:creationId xmlns:a16="http://schemas.microsoft.com/office/drawing/2014/main" id="{E7713B77-93C1-969B-290C-424808B0D74D}"/>
              </a:ext>
            </a:extLst>
          </p:cNvPr>
          <p:cNvSpPr/>
          <p:nvPr/>
        </p:nvSpPr>
        <p:spPr>
          <a:xfrm>
            <a:off x="8695763" y="5844142"/>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 </a:t>
            </a:r>
          </a:p>
          <a:p>
            <a:pPr algn="ctr"/>
            <a:endParaRPr lang="nl-NL" sz="2000" dirty="0">
              <a:solidFill>
                <a:schemeClr val="tx1"/>
              </a:solidFill>
            </a:endParaRPr>
          </a:p>
        </p:txBody>
      </p:sp>
      <p:sp>
        <p:nvSpPr>
          <p:cNvPr id="18" name="Rechthoek 17">
            <a:extLst>
              <a:ext uri="{FF2B5EF4-FFF2-40B4-BE49-F238E27FC236}">
                <a16:creationId xmlns:a16="http://schemas.microsoft.com/office/drawing/2014/main" id="{D0BB6EC9-AA1E-1227-B747-0D8B235E44F4}"/>
              </a:ext>
            </a:extLst>
          </p:cNvPr>
          <p:cNvSpPr/>
          <p:nvPr/>
        </p:nvSpPr>
        <p:spPr>
          <a:xfrm>
            <a:off x="1391346" y="4149970"/>
            <a:ext cx="9402156" cy="23429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5190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E2605-57FC-15C5-DB20-C2C38B3062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1405A2-602E-5CE2-ED17-B200BF15BD34}"/>
              </a:ext>
            </a:extLst>
          </p:cNvPr>
          <p:cNvSpPr>
            <a:spLocks noGrp="1"/>
          </p:cNvSpPr>
          <p:nvPr>
            <p:ph type="title"/>
          </p:nvPr>
        </p:nvSpPr>
        <p:spPr/>
        <p:txBody>
          <a:bodyPr/>
          <a:lstStyle/>
          <a:p>
            <a:r>
              <a:rPr lang="nl-NL" dirty="0"/>
              <a:t>Verstoorde aanleg van de placenta </a:t>
            </a:r>
          </a:p>
        </p:txBody>
      </p:sp>
      <p:pic>
        <p:nvPicPr>
          <p:cNvPr id="4" name="Picture 3">
            <a:extLst>
              <a:ext uri="{FF2B5EF4-FFF2-40B4-BE49-F238E27FC236}">
                <a16:creationId xmlns:a16="http://schemas.microsoft.com/office/drawing/2014/main" id="{4684D233-8E7D-0AC0-92C2-9272693ED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402" y="1363848"/>
            <a:ext cx="7489264" cy="5499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a:extLst>
              <a:ext uri="{FF2B5EF4-FFF2-40B4-BE49-F238E27FC236}">
                <a16:creationId xmlns:a16="http://schemas.microsoft.com/office/drawing/2014/main" id="{A659698F-CCE6-E750-21E8-9C4DD80E52E8}"/>
              </a:ext>
            </a:extLst>
          </p:cNvPr>
          <p:cNvSpPr/>
          <p:nvPr/>
        </p:nvSpPr>
        <p:spPr>
          <a:xfrm>
            <a:off x="4195478" y="6472518"/>
            <a:ext cx="1237130" cy="385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Normaal</a:t>
            </a:r>
          </a:p>
        </p:txBody>
      </p:sp>
      <p:sp>
        <p:nvSpPr>
          <p:cNvPr id="6" name="Rechthoek 5">
            <a:extLst>
              <a:ext uri="{FF2B5EF4-FFF2-40B4-BE49-F238E27FC236}">
                <a16:creationId xmlns:a16="http://schemas.microsoft.com/office/drawing/2014/main" id="{7EEB767C-9A4D-9A97-B2D4-101944E36046}"/>
              </a:ext>
            </a:extLst>
          </p:cNvPr>
          <p:cNvSpPr/>
          <p:nvPr/>
        </p:nvSpPr>
        <p:spPr>
          <a:xfrm>
            <a:off x="6661520" y="6472518"/>
            <a:ext cx="1693582" cy="385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Afwijkend</a:t>
            </a:r>
          </a:p>
        </p:txBody>
      </p:sp>
      <p:sp>
        <p:nvSpPr>
          <p:cNvPr id="7" name="Rechthoek 6">
            <a:extLst>
              <a:ext uri="{FF2B5EF4-FFF2-40B4-BE49-F238E27FC236}">
                <a16:creationId xmlns:a16="http://schemas.microsoft.com/office/drawing/2014/main" id="{F8D1982F-6E80-F82B-6C1C-19DE3DF7332C}"/>
              </a:ext>
            </a:extLst>
          </p:cNvPr>
          <p:cNvSpPr/>
          <p:nvPr/>
        </p:nvSpPr>
        <p:spPr>
          <a:xfrm>
            <a:off x="1669765" y="1864658"/>
            <a:ext cx="2669150" cy="4527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err="1">
                <a:solidFill>
                  <a:schemeClr val="tx1"/>
                </a:solidFill>
              </a:rPr>
              <a:t>Cytotrofoblast</a:t>
            </a:r>
            <a:r>
              <a:rPr lang="nl-NL" sz="2000" dirty="0">
                <a:solidFill>
                  <a:schemeClr val="tx1"/>
                </a:solidFill>
              </a:rPr>
              <a:t>-cellen</a:t>
            </a:r>
          </a:p>
        </p:txBody>
      </p:sp>
      <p:sp>
        <p:nvSpPr>
          <p:cNvPr id="8" name="Rechthoek 7">
            <a:extLst>
              <a:ext uri="{FF2B5EF4-FFF2-40B4-BE49-F238E27FC236}">
                <a16:creationId xmlns:a16="http://schemas.microsoft.com/office/drawing/2014/main" id="{F3727D9D-80A9-9484-1913-8C0EFCFB9DCE}"/>
              </a:ext>
            </a:extLst>
          </p:cNvPr>
          <p:cNvSpPr/>
          <p:nvPr/>
        </p:nvSpPr>
        <p:spPr>
          <a:xfrm>
            <a:off x="1391346" y="2866643"/>
            <a:ext cx="1853544"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Spiraalarterie</a:t>
            </a:r>
          </a:p>
          <a:p>
            <a:pPr algn="ctr"/>
            <a:endParaRPr lang="nl-NL" sz="2000" dirty="0">
              <a:solidFill>
                <a:schemeClr val="tx1"/>
              </a:solidFill>
            </a:endParaRPr>
          </a:p>
        </p:txBody>
      </p:sp>
      <p:sp>
        <p:nvSpPr>
          <p:cNvPr id="9" name="Rechthoek 8">
            <a:extLst>
              <a:ext uri="{FF2B5EF4-FFF2-40B4-BE49-F238E27FC236}">
                <a16:creationId xmlns:a16="http://schemas.microsoft.com/office/drawing/2014/main" id="{FFADAE3C-11A3-53B3-E17A-B67269B51B50}"/>
              </a:ext>
            </a:extLst>
          </p:cNvPr>
          <p:cNvSpPr/>
          <p:nvPr/>
        </p:nvSpPr>
        <p:spPr>
          <a:xfrm>
            <a:off x="1806055" y="3526235"/>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err="1">
                <a:solidFill>
                  <a:schemeClr val="tx1"/>
                </a:solidFill>
              </a:rPr>
              <a:t>Decidua</a:t>
            </a:r>
            <a:r>
              <a:rPr lang="nl-NL" sz="2000" dirty="0">
                <a:solidFill>
                  <a:schemeClr val="tx1"/>
                </a:solidFill>
              </a:rPr>
              <a:t> </a:t>
            </a:r>
          </a:p>
          <a:p>
            <a:pPr algn="ctr"/>
            <a:endParaRPr lang="nl-NL" sz="2000" dirty="0">
              <a:solidFill>
                <a:schemeClr val="tx1"/>
              </a:solidFill>
            </a:endParaRPr>
          </a:p>
        </p:txBody>
      </p:sp>
      <p:sp>
        <p:nvSpPr>
          <p:cNvPr id="10" name="Rechthoek 9">
            <a:extLst>
              <a:ext uri="{FF2B5EF4-FFF2-40B4-BE49-F238E27FC236}">
                <a16:creationId xmlns:a16="http://schemas.microsoft.com/office/drawing/2014/main" id="{C080ED29-9AA9-E563-FB06-725596387045}"/>
              </a:ext>
            </a:extLst>
          </p:cNvPr>
          <p:cNvSpPr/>
          <p:nvPr/>
        </p:nvSpPr>
        <p:spPr>
          <a:xfrm>
            <a:off x="2023779" y="4845419"/>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err="1">
                <a:solidFill>
                  <a:schemeClr val="tx1"/>
                </a:solidFill>
              </a:rPr>
              <a:t>Decidua</a:t>
            </a:r>
            <a:r>
              <a:rPr lang="nl-NL" sz="2000" dirty="0">
                <a:solidFill>
                  <a:schemeClr val="tx1"/>
                </a:solidFill>
              </a:rPr>
              <a:t> </a:t>
            </a:r>
          </a:p>
          <a:p>
            <a:pPr algn="ctr"/>
            <a:endParaRPr lang="nl-NL" sz="2000" dirty="0">
              <a:solidFill>
                <a:schemeClr val="tx1"/>
              </a:solidFill>
            </a:endParaRPr>
          </a:p>
        </p:txBody>
      </p:sp>
      <p:sp>
        <p:nvSpPr>
          <p:cNvPr id="11" name="Rechthoek 10">
            <a:extLst>
              <a:ext uri="{FF2B5EF4-FFF2-40B4-BE49-F238E27FC236}">
                <a16:creationId xmlns:a16="http://schemas.microsoft.com/office/drawing/2014/main" id="{044536E2-DEB8-E2ED-578F-21C8FEAFC924}"/>
              </a:ext>
            </a:extLst>
          </p:cNvPr>
          <p:cNvSpPr/>
          <p:nvPr/>
        </p:nvSpPr>
        <p:spPr>
          <a:xfrm>
            <a:off x="1806055" y="5632093"/>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Myometrium </a:t>
            </a:r>
          </a:p>
          <a:p>
            <a:pPr algn="ctr"/>
            <a:endParaRPr lang="nl-NL" sz="2000" dirty="0">
              <a:solidFill>
                <a:schemeClr val="tx1"/>
              </a:solidFill>
            </a:endParaRPr>
          </a:p>
        </p:txBody>
      </p:sp>
      <p:sp>
        <p:nvSpPr>
          <p:cNvPr id="12" name="Rechthoek 11">
            <a:extLst>
              <a:ext uri="{FF2B5EF4-FFF2-40B4-BE49-F238E27FC236}">
                <a16:creationId xmlns:a16="http://schemas.microsoft.com/office/drawing/2014/main" id="{87D9CC17-A248-E13E-379D-24E4D1C5D84C}"/>
              </a:ext>
            </a:extLst>
          </p:cNvPr>
          <p:cNvSpPr/>
          <p:nvPr/>
        </p:nvSpPr>
        <p:spPr>
          <a:xfrm>
            <a:off x="8211667" y="1431425"/>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Vlokken </a:t>
            </a:r>
          </a:p>
          <a:p>
            <a:pPr algn="ctr"/>
            <a:endParaRPr lang="nl-NL" sz="2000" dirty="0">
              <a:solidFill>
                <a:schemeClr val="tx1"/>
              </a:solidFill>
            </a:endParaRPr>
          </a:p>
        </p:txBody>
      </p:sp>
      <p:sp>
        <p:nvSpPr>
          <p:cNvPr id="13" name="Rechthoek 12">
            <a:extLst>
              <a:ext uri="{FF2B5EF4-FFF2-40B4-BE49-F238E27FC236}">
                <a16:creationId xmlns:a16="http://schemas.microsoft.com/office/drawing/2014/main" id="{8867AF07-1EC9-F21D-6368-3B48E4116B43}"/>
              </a:ext>
            </a:extLst>
          </p:cNvPr>
          <p:cNvSpPr/>
          <p:nvPr/>
        </p:nvSpPr>
        <p:spPr>
          <a:xfrm>
            <a:off x="8593743" y="2781546"/>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 </a:t>
            </a:r>
          </a:p>
          <a:p>
            <a:pPr algn="ctr"/>
            <a:endParaRPr lang="nl-NL" sz="2000" dirty="0">
              <a:solidFill>
                <a:schemeClr val="tx1"/>
              </a:solidFill>
            </a:endParaRPr>
          </a:p>
        </p:txBody>
      </p:sp>
      <p:sp>
        <p:nvSpPr>
          <p:cNvPr id="14" name="Rechthoek 13">
            <a:extLst>
              <a:ext uri="{FF2B5EF4-FFF2-40B4-BE49-F238E27FC236}">
                <a16:creationId xmlns:a16="http://schemas.microsoft.com/office/drawing/2014/main" id="{FE8B93E6-C10E-2F49-6712-692949B10FB7}"/>
              </a:ext>
            </a:extLst>
          </p:cNvPr>
          <p:cNvSpPr/>
          <p:nvPr/>
        </p:nvSpPr>
        <p:spPr>
          <a:xfrm>
            <a:off x="8593743" y="3287561"/>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 </a:t>
            </a:r>
          </a:p>
          <a:p>
            <a:pPr algn="ctr"/>
            <a:endParaRPr lang="nl-NL" sz="2000" dirty="0">
              <a:solidFill>
                <a:schemeClr val="tx1"/>
              </a:solidFill>
            </a:endParaRPr>
          </a:p>
        </p:txBody>
      </p:sp>
      <p:sp>
        <p:nvSpPr>
          <p:cNvPr id="15" name="Rechthoek 14">
            <a:extLst>
              <a:ext uri="{FF2B5EF4-FFF2-40B4-BE49-F238E27FC236}">
                <a16:creationId xmlns:a16="http://schemas.microsoft.com/office/drawing/2014/main" id="{5D674DF8-7E02-BFC8-6B2C-0741AF46277E}"/>
              </a:ext>
            </a:extLst>
          </p:cNvPr>
          <p:cNvSpPr/>
          <p:nvPr/>
        </p:nvSpPr>
        <p:spPr>
          <a:xfrm>
            <a:off x="8560126" y="4845419"/>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 </a:t>
            </a:r>
          </a:p>
          <a:p>
            <a:pPr algn="ctr"/>
            <a:endParaRPr lang="nl-NL" sz="2000" dirty="0">
              <a:solidFill>
                <a:schemeClr val="tx1"/>
              </a:solidFill>
            </a:endParaRPr>
          </a:p>
        </p:txBody>
      </p:sp>
      <p:sp>
        <p:nvSpPr>
          <p:cNvPr id="16" name="Rechthoek 15">
            <a:extLst>
              <a:ext uri="{FF2B5EF4-FFF2-40B4-BE49-F238E27FC236}">
                <a16:creationId xmlns:a16="http://schemas.microsoft.com/office/drawing/2014/main" id="{17A43957-CB02-0F0D-F510-7C19111C7C56}"/>
              </a:ext>
            </a:extLst>
          </p:cNvPr>
          <p:cNvSpPr/>
          <p:nvPr/>
        </p:nvSpPr>
        <p:spPr>
          <a:xfrm>
            <a:off x="8560126" y="5333505"/>
            <a:ext cx="1853544"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Spiraalarterie</a:t>
            </a:r>
          </a:p>
          <a:p>
            <a:pPr algn="ctr"/>
            <a:endParaRPr lang="nl-NL" sz="2000" dirty="0">
              <a:solidFill>
                <a:schemeClr val="tx1"/>
              </a:solidFill>
            </a:endParaRPr>
          </a:p>
        </p:txBody>
      </p:sp>
      <p:sp>
        <p:nvSpPr>
          <p:cNvPr id="17" name="Rechthoek 16">
            <a:extLst>
              <a:ext uri="{FF2B5EF4-FFF2-40B4-BE49-F238E27FC236}">
                <a16:creationId xmlns:a16="http://schemas.microsoft.com/office/drawing/2014/main" id="{94C71710-C27D-6960-F084-1FDF0C24F647}"/>
              </a:ext>
            </a:extLst>
          </p:cNvPr>
          <p:cNvSpPr/>
          <p:nvPr/>
        </p:nvSpPr>
        <p:spPr>
          <a:xfrm>
            <a:off x="8695763" y="5844142"/>
            <a:ext cx="1582270" cy="659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tx1"/>
              </a:solidFill>
            </a:endParaRPr>
          </a:p>
          <a:p>
            <a:pPr algn="ctr"/>
            <a:r>
              <a:rPr lang="nl-NL" sz="2000" dirty="0">
                <a:solidFill>
                  <a:schemeClr val="tx1"/>
                </a:solidFill>
              </a:rPr>
              <a:t> </a:t>
            </a:r>
          </a:p>
          <a:p>
            <a:pPr algn="ctr"/>
            <a:endParaRPr lang="nl-NL" sz="2000" dirty="0">
              <a:solidFill>
                <a:schemeClr val="tx1"/>
              </a:solidFill>
            </a:endParaRPr>
          </a:p>
        </p:txBody>
      </p:sp>
    </p:spTree>
    <p:extLst>
      <p:ext uri="{BB962C8B-B14F-4D97-AF65-F5344CB8AC3E}">
        <p14:creationId xmlns:p14="http://schemas.microsoft.com/office/powerpoint/2010/main" val="38963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74049-C7BE-3DB1-A3DE-59A8ABF65CA3}"/>
              </a:ext>
            </a:extLst>
          </p:cNvPr>
          <p:cNvSpPr>
            <a:spLocks noGrp="1"/>
          </p:cNvSpPr>
          <p:nvPr>
            <p:ph type="title"/>
          </p:nvPr>
        </p:nvSpPr>
        <p:spPr/>
        <p:txBody>
          <a:bodyPr/>
          <a:lstStyle/>
          <a:p>
            <a:r>
              <a:rPr lang="nl-NL" dirty="0"/>
              <a:t>Verstoorde aanleg van de placenta </a:t>
            </a:r>
          </a:p>
        </p:txBody>
      </p:sp>
      <p:sp>
        <p:nvSpPr>
          <p:cNvPr id="3" name="Tijdelijke aanduiding voor inhoud 2">
            <a:extLst>
              <a:ext uri="{FF2B5EF4-FFF2-40B4-BE49-F238E27FC236}">
                <a16:creationId xmlns:a16="http://schemas.microsoft.com/office/drawing/2014/main" id="{28F6BE55-28AF-9DCA-9949-D6B0BFA4AB03}"/>
              </a:ext>
            </a:extLst>
          </p:cNvPr>
          <p:cNvSpPr>
            <a:spLocks noGrp="1"/>
          </p:cNvSpPr>
          <p:nvPr>
            <p:ph idx="1"/>
          </p:nvPr>
        </p:nvSpPr>
        <p:spPr/>
        <p:txBody>
          <a:bodyPr>
            <a:normAutofit/>
          </a:bodyPr>
          <a:lstStyle/>
          <a:p>
            <a:pPr marL="0" indent="0">
              <a:buNone/>
            </a:pPr>
            <a:r>
              <a:rPr lang="nl-NL" sz="3200" dirty="0"/>
              <a:t>Mogelijke gevolgen: </a:t>
            </a:r>
          </a:p>
          <a:p>
            <a:pPr>
              <a:buFontTx/>
              <a:buChar char="-"/>
            </a:pPr>
            <a:r>
              <a:rPr lang="nl-NL" sz="3200" dirty="0"/>
              <a:t>Effect op het kind (</a:t>
            </a:r>
            <a:r>
              <a:rPr lang="nl-NL" sz="3200" dirty="0" err="1"/>
              <a:t>dysmaturiteit</a:t>
            </a:r>
            <a:r>
              <a:rPr lang="nl-NL" sz="3200" dirty="0"/>
              <a:t>, prematuriteit) </a:t>
            </a:r>
          </a:p>
          <a:p>
            <a:pPr>
              <a:buFontTx/>
              <a:buChar char="-"/>
            </a:pPr>
            <a:r>
              <a:rPr lang="nl-NL" sz="3200" i="1" dirty="0"/>
              <a:t>Effect op de moeder (pre-eclampsie)  (</a:t>
            </a:r>
            <a:r>
              <a:rPr lang="nl-NL" sz="3200" i="1" dirty="0">
                <a:sym typeface="Wingdings" pitchFamily="2" charset="2"/>
              </a:rPr>
              <a:t> Blok 8)</a:t>
            </a:r>
            <a:endParaRPr lang="nl-NL" sz="3200" i="1" dirty="0"/>
          </a:p>
        </p:txBody>
      </p:sp>
    </p:spTree>
    <p:extLst>
      <p:ext uri="{BB962C8B-B14F-4D97-AF65-F5344CB8AC3E}">
        <p14:creationId xmlns:p14="http://schemas.microsoft.com/office/powerpoint/2010/main" val="157536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1CF4F-7F9E-C15E-F8B6-15F7FD0D7E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4CC277-BBAF-B5A2-1AB6-8705DE4BD641}"/>
              </a:ext>
            </a:extLst>
          </p:cNvPr>
          <p:cNvSpPr>
            <a:spLocks noGrp="1"/>
          </p:cNvSpPr>
          <p:nvPr>
            <p:ph type="title"/>
          </p:nvPr>
        </p:nvSpPr>
        <p:spPr/>
        <p:txBody>
          <a:bodyPr/>
          <a:lstStyle/>
          <a:p>
            <a:r>
              <a:rPr lang="nl-NL" dirty="0"/>
              <a:t>Aan de slag! </a:t>
            </a:r>
          </a:p>
        </p:txBody>
      </p:sp>
      <p:sp>
        <p:nvSpPr>
          <p:cNvPr id="3" name="Tijdelijke aanduiding voor inhoud 2">
            <a:extLst>
              <a:ext uri="{FF2B5EF4-FFF2-40B4-BE49-F238E27FC236}">
                <a16:creationId xmlns:a16="http://schemas.microsoft.com/office/drawing/2014/main" id="{7774B14E-7326-5632-E962-C3AFA0303480}"/>
              </a:ext>
            </a:extLst>
          </p:cNvPr>
          <p:cNvSpPr>
            <a:spLocks noGrp="1"/>
          </p:cNvSpPr>
          <p:nvPr>
            <p:ph idx="1"/>
          </p:nvPr>
        </p:nvSpPr>
        <p:spPr/>
        <p:txBody>
          <a:bodyPr/>
          <a:lstStyle/>
          <a:p>
            <a:pPr marL="0" indent="0">
              <a:buNone/>
            </a:pPr>
            <a:r>
              <a:rPr lang="nl-NL" b="1" dirty="0"/>
              <a:t>2. Placenta-afwijkingen in relatie tot </a:t>
            </a:r>
            <a:r>
              <a:rPr lang="nl-NL" b="1" dirty="0" err="1"/>
              <a:t>dysmaturiteit</a:t>
            </a:r>
            <a:r>
              <a:rPr lang="nl-NL" b="1" dirty="0"/>
              <a:t> en prematuriteit </a:t>
            </a:r>
          </a:p>
          <a:p>
            <a:pPr marL="0" indent="0">
              <a:buNone/>
            </a:pPr>
            <a:endParaRPr lang="nl-NL" dirty="0"/>
          </a:p>
          <a:p>
            <a:pPr marL="0" indent="0">
              <a:buNone/>
            </a:pPr>
            <a:r>
              <a:rPr lang="nl-NL" dirty="0"/>
              <a:t>1) Vragen – 18 t/m 24</a:t>
            </a:r>
          </a:p>
          <a:p>
            <a:pPr marL="0" indent="0">
              <a:buNone/>
            </a:pPr>
            <a:endParaRPr lang="nl-NL" dirty="0"/>
          </a:p>
        </p:txBody>
      </p:sp>
    </p:spTree>
    <p:extLst>
      <p:ext uri="{BB962C8B-B14F-4D97-AF65-F5344CB8AC3E}">
        <p14:creationId xmlns:p14="http://schemas.microsoft.com/office/powerpoint/2010/main" val="393560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19C51-D214-0CBA-8E5F-BD90DE678B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CB8BC4-7F81-2C9D-9E4B-228F017F6F46}"/>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8C0C0A48-20A2-3083-E9CE-0BF06894DD4C}"/>
              </a:ext>
            </a:extLst>
          </p:cNvPr>
          <p:cNvSpPr>
            <a:spLocks noGrp="1"/>
          </p:cNvSpPr>
          <p:nvPr>
            <p:ph idx="1"/>
          </p:nvPr>
        </p:nvSpPr>
        <p:spPr/>
        <p:txBody>
          <a:bodyPr/>
          <a:lstStyle/>
          <a:p>
            <a:pPr marL="0" indent="0">
              <a:buNone/>
            </a:pPr>
            <a:r>
              <a:rPr lang="nl-NL" i="1" dirty="0"/>
              <a:t>Nabespreking deel 2 met </a:t>
            </a:r>
            <a:r>
              <a:rPr lang="nl-NL" i="1" dirty="0" err="1"/>
              <a:t>Mentimeter</a:t>
            </a:r>
            <a:r>
              <a:rPr lang="nl-NL" i="1" dirty="0"/>
              <a:t> </a:t>
            </a:r>
          </a:p>
        </p:txBody>
      </p:sp>
    </p:spTree>
    <p:extLst>
      <p:ext uri="{BB962C8B-B14F-4D97-AF65-F5344CB8AC3E}">
        <p14:creationId xmlns:p14="http://schemas.microsoft.com/office/powerpoint/2010/main" val="45642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091B2-14E7-80D6-F897-1EF48508DB84}"/>
              </a:ext>
            </a:extLst>
          </p:cNvPr>
          <p:cNvSpPr>
            <a:spLocks noGrp="1"/>
          </p:cNvSpPr>
          <p:nvPr>
            <p:ph type="title"/>
          </p:nvPr>
        </p:nvSpPr>
        <p:spPr/>
        <p:txBody>
          <a:bodyPr/>
          <a:lstStyle/>
          <a:p>
            <a:r>
              <a:rPr lang="nl-NL" dirty="0"/>
              <a:t>Leerdoelen </a:t>
            </a:r>
          </a:p>
        </p:txBody>
      </p:sp>
      <p:sp>
        <p:nvSpPr>
          <p:cNvPr id="3" name="Tijdelijke aanduiding voor inhoud 2">
            <a:extLst>
              <a:ext uri="{FF2B5EF4-FFF2-40B4-BE49-F238E27FC236}">
                <a16:creationId xmlns:a16="http://schemas.microsoft.com/office/drawing/2014/main" id="{81748518-5B8F-BB2A-7AFE-0EE86C1E65C0}"/>
              </a:ext>
            </a:extLst>
          </p:cNvPr>
          <p:cNvSpPr>
            <a:spLocks noGrp="1"/>
          </p:cNvSpPr>
          <p:nvPr>
            <p:ph idx="1"/>
          </p:nvPr>
        </p:nvSpPr>
        <p:spPr/>
        <p:txBody>
          <a:bodyPr>
            <a:normAutofit/>
          </a:bodyPr>
          <a:lstStyle/>
          <a:p>
            <a:pPr marL="0" marR="0">
              <a:buNone/>
            </a:pPr>
            <a:r>
              <a:rPr lang="nl-NL" sz="2400" dirty="0">
                <a:effectLst/>
                <a:latin typeface="Calibri" panose="020F0502020204030204" pitchFamily="34" charset="0"/>
              </a:rPr>
              <a:t>Aan het eind van de les: </a:t>
            </a:r>
          </a:p>
          <a:p>
            <a:pPr marL="457200" marR="0" indent="-457200">
              <a:buAutoNum type="arabicPeriod"/>
            </a:pPr>
            <a:r>
              <a:rPr lang="nl-NL" sz="2400" b="0" i="0" dirty="0">
                <a:effectLst/>
                <a:latin typeface="Calibri" panose="020F0502020204030204" pitchFamily="34" charset="0"/>
              </a:rPr>
              <a:t>Ken je de normale (macroscopische en microscopische) anatomie van de placenta. </a:t>
            </a:r>
          </a:p>
          <a:p>
            <a:pPr marL="457200" marR="0" indent="-457200">
              <a:buAutoNum type="arabicPeriod"/>
            </a:pPr>
            <a:r>
              <a:rPr lang="nl-NL" sz="2400" b="0" i="0" dirty="0">
                <a:effectLst/>
                <a:latin typeface="Calibri" panose="020F0502020204030204" pitchFamily="34" charset="0"/>
              </a:rPr>
              <a:t>Kan je uitleggen hoe de placenta werkt als selectieve barrière tussen moeder en kind, en op welke manier de placenta zorgt voor normale groei en ontwikkeling van het kind. </a:t>
            </a:r>
          </a:p>
          <a:p>
            <a:pPr marL="457200" marR="0" indent="-457200">
              <a:buAutoNum type="arabicPeriod"/>
            </a:pPr>
            <a:r>
              <a:rPr lang="nl-NL" sz="2400" b="0" i="0" dirty="0">
                <a:effectLst/>
                <a:latin typeface="Calibri" panose="020F0502020204030204" pitchFamily="34" charset="0"/>
              </a:rPr>
              <a:t>Kan je benoemen welke placenta-afwijkingen ontstaan door een verstoorde aanleg van de placenta, en op welke manier deze afwijkingen kunnen bijdragen aan </a:t>
            </a:r>
            <a:r>
              <a:rPr lang="nl-NL" sz="2400" b="0" i="0" dirty="0" err="1">
                <a:effectLst/>
                <a:latin typeface="Calibri" panose="020F0502020204030204" pitchFamily="34" charset="0"/>
              </a:rPr>
              <a:t>dysmaturiteit</a:t>
            </a:r>
            <a:r>
              <a:rPr lang="nl-NL" sz="2400" b="0" i="0" dirty="0">
                <a:effectLst/>
                <a:latin typeface="Calibri" panose="020F0502020204030204" pitchFamily="34" charset="0"/>
              </a:rPr>
              <a:t> en prematuriteit. </a:t>
            </a:r>
          </a:p>
        </p:txBody>
      </p:sp>
    </p:spTree>
    <p:extLst>
      <p:ext uri="{BB962C8B-B14F-4D97-AF65-F5344CB8AC3E}">
        <p14:creationId xmlns:p14="http://schemas.microsoft.com/office/powerpoint/2010/main" val="141907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E1D1F-BB79-E1FE-F8BC-E57A306D44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0BACA0-C8B8-85C2-86E1-84F2047F30E5}"/>
              </a:ext>
            </a:extLst>
          </p:cNvPr>
          <p:cNvSpPr>
            <a:spLocks noGrp="1"/>
          </p:cNvSpPr>
          <p:nvPr>
            <p:ph type="title"/>
          </p:nvPr>
        </p:nvSpPr>
        <p:spPr/>
        <p:txBody>
          <a:bodyPr/>
          <a:lstStyle/>
          <a:p>
            <a:r>
              <a:rPr lang="nl-NL" dirty="0"/>
              <a:t>Planning VOW </a:t>
            </a:r>
          </a:p>
        </p:txBody>
      </p:sp>
      <p:graphicFrame>
        <p:nvGraphicFramePr>
          <p:cNvPr id="7" name="Tabel 6">
            <a:extLst>
              <a:ext uri="{FF2B5EF4-FFF2-40B4-BE49-F238E27FC236}">
                <a16:creationId xmlns:a16="http://schemas.microsoft.com/office/drawing/2014/main" id="{AEE016DB-E567-3AC2-6B6E-32D879B7A88F}"/>
              </a:ext>
            </a:extLst>
          </p:cNvPr>
          <p:cNvGraphicFramePr>
            <a:graphicFrameLocks noGrp="1"/>
          </p:cNvGraphicFramePr>
          <p:nvPr>
            <p:extLst>
              <p:ext uri="{D42A27DB-BD31-4B8C-83A1-F6EECF244321}">
                <p14:modId xmlns:p14="http://schemas.microsoft.com/office/powerpoint/2010/main" val="286223056"/>
              </p:ext>
            </p:extLst>
          </p:nvPr>
        </p:nvGraphicFramePr>
        <p:xfrm>
          <a:off x="838200" y="1690688"/>
          <a:ext cx="8344218" cy="4753812"/>
        </p:xfrm>
        <a:graphic>
          <a:graphicData uri="http://schemas.openxmlformats.org/drawingml/2006/table">
            <a:tbl>
              <a:tblPr firstRow="1" bandRow="1">
                <a:tableStyleId>{0E3FDE45-AF77-4B5C-9715-49D594BDF05E}</a:tableStyleId>
              </a:tblPr>
              <a:tblGrid>
                <a:gridCol w="940118">
                  <a:extLst>
                    <a:ext uri="{9D8B030D-6E8A-4147-A177-3AD203B41FA5}">
                      <a16:colId xmlns:a16="http://schemas.microsoft.com/office/drawing/2014/main" val="1016548326"/>
                    </a:ext>
                  </a:extLst>
                </a:gridCol>
                <a:gridCol w="7404100">
                  <a:extLst>
                    <a:ext uri="{9D8B030D-6E8A-4147-A177-3AD203B41FA5}">
                      <a16:colId xmlns:a16="http://schemas.microsoft.com/office/drawing/2014/main" val="4110372278"/>
                    </a:ext>
                  </a:extLst>
                </a:gridCol>
              </a:tblGrid>
              <a:tr h="535252">
                <a:tc>
                  <a:txBody>
                    <a:bodyPr/>
                    <a:lstStyle/>
                    <a:p>
                      <a:pPr>
                        <a:lnSpc>
                          <a:spcPct val="150000"/>
                        </a:lnSpc>
                      </a:pPr>
                      <a:endParaRPr lang="nl-NL" b="0" dirty="0"/>
                    </a:p>
                  </a:txBody>
                  <a:tcPr>
                    <a:lnL>
                      <a:noFill/>
                    </a:lnL>
                    <a:lnR>
                      <a:noFill/>
                    </a:lnR>
                    <a:lnT w="12700" cmpd="sng">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nSpc>
                          <a:spcPct val="150000"/>
                        </a:lnSpc>
                        <a:buFontTx/>
                        <a:buNone/>
                      </a:pPr>
                      <a:r>
                        <a:rPr lang="nl-NL" b="1" dirty="0"/>
                        <a:t>Normale anatomie en functie van de placenta </a:t>
                      </a:r>
                    </a:p>
                    <a:p>
                      <a:pPr marL="342900" indent="-342900">
                        <a:lnSpc>
                          <a:spcPct val="150000"/>
                        </a:lnSpc>
                        <a:buAutoNum type="arabicParenR"/>
                      </a:pPr>
                      <a:r>
                        <a:rPr lang="nl-NL" b="0" dirty="0"/>
                        <a:t>Introductie </a:t>
                      </a:r>
                    </a:p>
                    <a:p>
                      <a:pPr marL="342900" indent="-342900">
                        <a:lnSpc>
                          <a:spcPct val="150000"/>
                        </a:lnSpc>
                        <a:buAutoNum type="arabicParenR"/>
                      </a:pPr>
                      <a:r>
                        <a:rPr lang="nl-NL" b="0" dirty="0"/>
                        <a:t>Vragen maken</a:t>
                      </a:r>
                    </a:p>
                    <a:p>
                      <a:pPr marL="800100" lvl="1" indent="-342900">
                        <a:lnSpc>
                          <a:spcPct val="150000"/>
                        </a:lnSpc>
                        <a:buFont typeface="Wingdings" pitchFamily="2" charset="2"/>
                        <a:buChar char="Ø"/>
                      </a:pPr>
                      <a:r>
                        <a:rPr lang="nl-NL" b="0" dirty="0"/>
                        <a:t>Macroscopie (groepjes van 5  per preparaat – 10 min) – A t/m G</a:t>
                      </a:r>
                    </a:p>
                    <a:p>
                      <a:pPr marL="800100" lvl="1" indent="-342900">
                        <a:lnSpc>
                          <a:spcPct val="150000"/>
                        </a:lnSpc>
                        <a:buFont typeface="Wingdings" pitchFamily="2" charset="2"/>
                        <a:buChar char="Ø"/>
                      </a:pPr>
                      <a:r>
                        <a:rPr lang="nl-NL" b="0" dirty="0"/>
                        <a:t>Vragen – 1 t/m 17</a:t>
                      </a:r>
                    </a:p>
                    <a:p>
                      <a:pPr marL="342900" lvl="0" indent="-342900">
                        <a:lnSpc>
                          <a:spcPct val="150000"/>
                        </a:lnSpc>
                        <a:buFont typeface="+mj-lt"/>
                        <a:buAutoNum type="arabicParenR"/>
                      </a:pPr>
                      <a:r>
                        <a:rPr lang="nl-NL" b="0" dirty="0"/>
                        <a:t>Nabespreking</a:t>
                      </a:r>
                    </a:p>
                  </a:txBody>
                  <a:tcPr>
                    <a:lnL>
                      <a:noFill/>
                    </a:lnL>
                    <a:lnR>
                      <a:noFill/>
                    </a:lnR>
                    <a:lnT w="12700" cmpd="sng">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22408825"/>
                  </a:ext>
                </a:extLst>
              </a:tr>
              <a:tr h="535252">
                <a:tc>
                  <a:txBody>
                    <a:bodyPr/>
                    <a:lstStyle/>
                    <a:p>
                      <a:pPr>
                        <a:lnSpc>
                          <a:spcPct val="150000"/>
                        </a:lnSpc>
                      </a:pPr>
                      <a:endParaRPr lang="nl-NL" b="0" dirty="0"/>
                    </a:p>
                  </a:txBody>
                  <a:tcPr>
                    <a:lnL>
                      <a:noFill/>
                    </a:lnL>
                    <a:lnR>
                      <a:noFill/>
                    </a:lnR>
                    <a:lnT>
                      <a:noFill/>
                    </a:lnT>
                    <a:lnB>
                      <a:noFill/>
                    </a:lnB>
                    <a:lnTlToBr w="12700" cmpd="sng">
                      <a:noFill/>
                      <a:prstDash val="solid"/>
                    </a:lnTlToBr>
                    <a:lnBlToTr w="12700" cmpd="sng">
                      <a:noFill/>
                      <a:prstDash val="solid"/>
                    </a:lnBlToTr>
                    <a:noFill/>
                  </a:tcPr>
                </a:tc>
                <a:tc>
                  <a:txBody>
                    <a:bodyPr/>
                    <a:lstStyle/>
                    <a:p>
                      <a:pPr>
                        <a:lnSpc>
                          <a:spcPct val="150000"/>
                        </a:lnSpc>
                      </a:pPr>
                      <a:r>
                        <a:rPr lang="nl-NL" b="1" dirty="0"/>
                        <a:t> Placenta-afwijkingen in relatie tot </a:t>
                      </a:r>
                      <a:r>
                        <a:rPr lang="nl-NL" b="1" dirty="0" err="1"/>
                        <a:t>dysmaturiteit</a:t>
                      </a:r>
                      <a:r>
                        <a:rPr lang="nl-NL" b="1" dirty="0"/>
                        <a:t> en prematuriteit</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lang="nl-NL" b="0" dirty="0"/>
                        <a:t>Introductie </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lang="nl-NL" b="0" dirty="0"/>
                        <a:t>Vragen maken </a:t>
                      </a:r>
                      <a:r>
                        <a:rPr lang="nl-NL" b="0" dirty="0">
                          <a:solidFill>
                            <a:schemeClr val="tx1"/>
                          </a:solidFill>
                        </a:rPr>
                        <a:t>– 18 t/m 24</a:t>
                      </a:r>
                      <a:endParaRPr lang="nl-NL" b="0" dirty="0"/>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lang="nl-NL" b="0" dirty="0"/>
                        <a:t>Nabespreking </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05547434"/>
                  </a:ext>
                </a:extLst>
              </a:tr>
              <a:tr h="535252">
                <a:tc>
                  <a:txBody>
                    <a:bodyPr/>
                    <a:lstStyle/>
                    <a:p>
                      <a:pPr>
                        <a:lnSpc>
                          <a:spcPct val="150000"/>
                        </a:lnSpc>
                      </a:pPr>
                      <a:endParaRPr lang="nl-NL" b="0"/>
                    </a:p>
                  </a:txBody>
                  <a:tcPr>
                    <a:lnL>
                      <a:noFill/>
                    </a:lnL>
                    <a:lnR>
                      <a:noFill/>
                    </a:lnR>
                    <a:lnT>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b="0" dirty="0"/>
                        <a:t>Afronding </a:t>
                      </a:r>
                    </a:p>
                  </a:txBody>
                  <a:tcPr>
                    <a:lnL>
                      <a:noFill/>
                    </a:lnL>
                    <a:lnR>
                      <a:noFill/>
                    </a:lnR>
                    <a:lnT>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67683431"/>
                  </a:ext>
                </a:extLst>
              </a:tr>
            </a:tbl>
          </a:graphicData>
        </a:graphic>
      </p:graphicFrame>
    </p:spTree>
    <p:extLst>
      <p:ext uri="{BB962C8B-B14F-4D97-AF65-F5344CB8AC3E}">
        <p14:creationId xmlns:p14="http://schemas.microsoft.com/office/powerpoint/2010/main" val="16894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B7588-8418-A7DF-CF9B-18D47F154A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B67895-4A67-3721-B27C-9F3EE9E76631}"/>
              </a:ext>
            </a:extLst>
          </p:cNvPr>
          <p:cNvSpPr>
            <a:spLocks noGrp="1"/>
          </p:cNvSpPr>
          <p:nvPr>
            <p:ph type="title"/>
          </p:nvPr>
        </p:nvSpPr>
        <p:spPr/>
        <p:txBody>
          <a:bodyPr/>
          <a:lstStyle/>
          <a:p>
            <a:r>
              <a:rPr lang="nl-NL" dirty="0"/>
              <a:t>Planning VOW </a:t>
            </a:r>
          </a:p>
        </p:txBody>
      </p:sp>
      <p:graphicFrame>
        <p:nvGraphicFramePr>
          <p:cNvPr id="7" name="Tabel 6">
            <a:extLst>
              <a:ext uri="{FF2B5EF4-FFF2-40B4-BE49-F238E27FC236}">
                <a16:creationId xmlns:a16="http://schemas.microsoft.com/office/drawing/2014/main" id="{4D96BC76-1420-51DC-EE69-0453C8FE216F}"/>
              </a:ext>
            </a:extLst>
          </p:cNvPr>
          <p:cNvGraphicFramePr>
            <a:graphicFrameLocks noGrp="1"/>
          </p:cNvGraphicFramePr>
          <p:nvPr>
            <p:extLst>
              <p:ext uri="{D42A27DB-BD31-4B8C-83A1-F6EECF244321}">
                <p14:modId xmlns:p14="http://schemas.microsoft.com/office/powerpoint/2010/main" val="2914192804"/>
              </p:ext>
            </p:extLst>
          </p:nvPr>
        </p:nvGraphicFramePr>
        <p:xfrm>
          <a:off x="838200" y="1690688"/>
          <a:ext cx="8344218" cy="4753812"/>
        </p:xfrm>
        <a:graphic>
          <a:graphicData uri="http://schemas.openxmlformats.org/drawingml/2006/table">
            <a:tbl>
              <a:tblPr firstRow="1" bandRow="1">
                <a:tableStyleId>{0E3FDE45-AF77-4B5C-9715-49D594BDF05E}</a:tableStyleId>
              </a:tblPr>
              <a:tblGrid>
                <a:gridCol w="940118">
                  <a:extLst>
                    <a:ext uri="{9D8B030D-6E8A-4147-A177-3AD203B41FA5}">
                      <a16:colId xmlns:a16="http://schemas.microsoft.com/office/drawing/2014/main" val="1016548326"/>
                    </a:ext>
                  </a:extLst>
                </a:gridCol>
                <a:gridCol w="7404100">
                  <a:extLst>
                    <a:ext uri="{9D8B030D-6E8A-4147-A177-3AD203B41FA5}">
                      <a16:colId xmlns:a16="http://schemas.microsoft.com/office/drawing/2014/main" val="4110372278"/>
                    </a:ext>
                  </a:extLst>
                </a:gridCol>
              </a:tblGrid>
              <a:tr h="535252">
                <a:tc>
                  <a:txBody>
                    <a:bodyPr/>
                    <a:lstStyle/>
                    <a:p>
                      <a:pPr>
                        <a:lnSpc>
                          <a:spcPct val="150000"/>
                        </a:lnSpc>
                      </a:pPr>
                      <a:endParaRPr lang="nl-NL" b="0" dirty="0"/>
                    </a:p>
                  </a:txBody>
                  <a:tcPr>
                    <a:lnL>
                      <a:noFill/>
                    </a:lnL>
                    <a:lnR>
                      <a:noFill/>
                    </a:lnR>
                    <a:lnT w="12700" cmpd="sng">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nSpc>
                          <a:spcPct val="150000"/>
                        </a:lnSpc>
                        <a:buFontTx/>
                        <a:buNone/>
                      </a:pPr>
                      <a:r>
                        <a:rPr lang="nl-NL" b="1" dirty="0"/>
                        <a:t>Normale anatomie en functie van de placenta </a:t>
                      </a:r>
                    </a:p>
                    <a:p>
                      <a:pPr marL="342900" indent="-342900">
                        <a:lnSpc>
                          <a:spcPct val="150000"/>
                        </a:lnSpc>
                        <a:buAutoNum type="arabicParenR"/>
                      </a:pPr>
                      <a:r>
                        <a:rPr lang="nl-NL" b="0" dirty="0"/>
                        <a:t>Introductie </a:t>
                      </a:r>
                    </a:p>
                    <a:p>
                      <a:pPr marL="342900" indent="-342900">
                        <a:lnSpc>
                          <a:spcPct val="150000"/>
                        </a:lnSpc>
                        <a:buAutoNum type="arabicParenR"/>
                      </a:pPr>
                      <a:r>
                        <a:rPr lang="nl-NL" b="0" dirty="0"/>
                        <a:t>Vragen maken</a:t>
                      </a:r>
                    </a:p>
                    <a:p>
                      <a:pPr marL="800100" lvl="1" indent="-342900">
                        <a:lnSpc>
                          <a:spcPct val="150000"/>
                        </a:lnSpc>
                        <a:buFont typeface="Wingdings" pitchFamily="2" charset="2"/>
                        <a:buChar char="Ø"/>
                      </a:pPr>
                      <a:r>
                        <a:rPr lang="nl-NL" b="0" dirty="0"/>
                        <a:t>Macroscopie (groepjes van 5  per preparaat – 10 min) – A t/m G</a:t>
                      </a:r>
                    </a:p>
                    <a:p>
                      <a:pPr marL="800100" lvl="1" indent="-342900">
                        <a:lnSpc>
                          <a:spcPct val="150000"/>
                        </a:lnSpc>
                        <a:buFont typeface="Wingdings" pitchFamily="2" charset="2"/>
                        <a:buChar char="Ø"/>
                      </a:pPr>
                      <a:r>
                        <a:rPr lang="nl-NL" b="0" dirty="0"/>
                        <a:t>Vragen – 1 t/m 17</a:t>
                      </a:r>
                    </a:p>
                    <a:p>
                      <a:pPr marL="342900" lvl="0" indent="-342900">
                        <a:lnSpc>
                          <a:spcPct val="150000"/>
                        </a:lnSpc>
                        <a:buFont typeface="+mj-lt"/>
                        <a:buAutoNum type="arabicParenR"/>
                      </a:pPr>
                      <a:r>
                        <a:rPr lang="nl-NL" b="0" dirty="0"/>
                        <a:t>Nabespreking</a:t>
                      </a:r>
                    </a:p>
                  </a:txBody>
                  <a:tcPr>
                    <a:lnL>
                      <a:noFill/>
                    </a:lnL>
                    <a:lnR>
                      <a:noFill/>
                    </a:lnR>
                    <a:lnT w="12700" cmpd="sng">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22408825"/>
                  </a:ext>
                </a:extLst>
              </a:tr>
              <a:tr h="535252">
                <a:tc>
                  <a:txBody>
                    <a:bodyPr/>
                    <a:lstStyle/>
                    <a:p>
                      <a:pPr>
                        <a:lnSpc>
                          <a:spcPct val="150000"/>
                        </a:lnSpc>
                      </a:pPr>
                      <a:endParaRPr lang="nl-NL" b="0" dirty="0">
                        <a:solidFill>
                          <a:schemeClr val="bg1">
                            <a:lumMod val="65000"/>
                          </a:schemeClr>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nSpc>
                          <a:spcPct val="150000"/>
                        </a:lnSpc>
                      </a:pPr>
                      <a:r>
                        <a:rPr lang="nl-NL" b="1" dirty="0">
                          <a:solidFill>
                            <a:schemeClr val="bg1">
                              <a:lumMod val="65000"/>
                            </a:schemeClr>
                          </a:solidFill>
                        </a:rPr>
                        <a:t> Placenta-afwijkingen in relatie tot </a:t>
                      </a:r>
                      <a:r>
                        <a:rPr lang="nl-NL" b="1" dirty="0" err="1">
                          <a:solidFill>
                            <a:schemeClr val="bg1">
                              <a:lumMod val="65000"/>
                            </a:schemeClr>
                          </a:solidFill>
                        </a:rPr>
                        <a:t>dysmaturiteit</a:t>
                      </a:r>
                      <a:r>
                        <a:rPr lang="nl-NL" b="1" dirty="0">
                          <a:solidFill>
                            <a:schemeClr val="bg1">
                              <a:lumMod val="65000"/>
                            </a:schemeClr>
                          </a:solidFill>
                        </a:rPr>
                        <a:t> en prematuriteit</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lang="nl-NL" b="0" dirty="0">
                          <a:solidFill>
                            <a:schemeClr val="bg1">
                              <a:lumMod val="65000"/>
                            </a:schemeClr>
                          </a:solidFill>
                        </a:rPr>
                        <a:t>Introductie </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lang="nl-NL" b="0" dirty="0">
                          <a:solidFill>
                            <a:schemeClr val="bg1">
                              <a:lumMod val="65000"/>
                            </a:schemeClr>
                          </a:solidFill>
                        </a:rPr>
                        <a:t>Vragen maken – 18 t/m 24</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lang="nl-NL" b="0" dirty="0">
                          <a:solidFill>
                            <a:schemeClr val="bg1">
                              <a:lumMod val="65000"/>
                            </a:schemeClr>
                          </a:solidFill>
                        </a:rPr>
                        <a:t>Nabespreking </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05547434"/>
                  </a:ext>
                </a:extLst>
              </a:tr>
              <a:tr h="535252">
                <a:tc>
                  <a:txBody>
                    <a:bodyPr/>
                    <a:lstStyle/>
                    <a:p>
                      <a:pPr>
                        <a:lnSpc>
                          <a:spcPct val="150000"/>
                        </a:lnSpc>
                      </a:pPr>
                      <a:endParaRPr lang="nl-NL" b="0">
                        <a:solidFill>
                          <a:schemeClr val="bg1">
                            <a:lumMod val="65000"/>
                          </a:schemeClr>
                        </a:solidFill>
                      </a:endParaRPr>
                    </a:p>
                  </a:txBody>
                  <a:tcPr>
                    <a:lnL>
                      <a:noFill/>
                    </a:lnL>
                    <a:lnR>
                      <a:noFill/>
                    </a:lnR>
                    <a:lnT>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b="0" dirty="0">
                          <a:solidFill>
                            <a:schemeClr val="bg1">
                              <a:lumMod val="65000"/>
                            </a:schemeClr>
                          </a:solidFill>
                        </a:rPr>
                        <a:t>Afronding </a:t>
                      </a:r>
                    </a:p>
                  </a:txBody>
                  <a:tcPr>
                    <a:lnL>
                      <a:noFill/>
                    </a:lnL>
                    <a:lnR>
                      <a:noFill/>
                    </a:lnR>
                    <a:lnT>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67683431"/>
                  </a:ext>
                </a:extLst>
              </a:tr>
            </a:tbl>
          </a:graphicData>
        </a:graphic>
      </p:graphicFrame>
    </p:spTree>
    <p:extLst>
      <p:ext uri="{BB962C8B-B14F-4D97-AF65-F5344CB8AC3E}">
        <p14:creationId xmlns:p14="http://schemas.microsoft.com/office/powerpoint/2010/main" val="306986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45E77-47EB-C26D-4DFA-8BC22E7DA5EC}"/>
              </a:ext>
            </a:extLst>
          </p:cNvPr>
          <p:cNvSpPr>
            <a:spLocks noGrp="1"/>
          </p:cNvSpPr>
          <p:nvPr>
            <p:ph type="title"/>
          </p:nvPr>
        </p:nvSpPr>
        <p:spPr/>
        <p:txBody>
          <a:bodyPr/>
          <a:lstStyle/>
          <a:p>
            <a:r>
              <a:rPr lang="nl-NL" dirty="0"/>
              <a:t>Functie van de placenta </a:t>
            </a:r>
          </a:p>
        </p:txBody>
      </p:sp>
      <p:sp>
        <p:nvSpPr>
          <p:cNvPr id="3" name="Tijdelijke aanduiding voor inhoud 2">
            <a:extLst>
              <a:ext uri="{FF2B5EF4-FFF2-40B4-BE49-F238E27FC236}">
                <a16:creationId xmlns:a16="http://schemas.microsoft.com/office/drawing/2014/main" id="{6E30B9F6-41CC-362B-5A39-D7AC7F00CFE3}"/>
              </a:ext>
            </a:extLst>
          </p:cNvPr>
          <p:cNvSpPr>
            <a:spLocks noGrp="1"/>
          </p:cNvSpPr>
          <p:nvPr>
            <p:ph idx="1"/>
          </p:nvPr>
        </p:nvSpPr>
        <p:spPr>
          <a:xfrm>
            <a:off x="838199" y="1825625"/>
            <a:ext cx="10882745" cy="4351338"/>
          </a:xfrm>
        </p:spPr>
        <p:txBody>
          <a:bodyPr/>
          <a:lstStyle/>
          <a:p>
            <a:pPr marL="0" indent="0">
              <a:lnSpc>
                <a:spcPct val="150000"/>
              </a:lnSpc>
              <a:buNone/>
            </a:pPr>
            <a:r>
              <a:rPr lang="nl-NL" dirty="0"/>
              <a:t>Selectieve barrière tussen moeder en kind met als doel: </a:t>
            </a:r>
          </a:p>
          <a:p>
            <a:pPr lvl="1">
              <a:lnSpc>
                <a:spcPct val="150000"/>
              </a:lnSpc>
            </a:pPr>
            <a:r>
              <a:rPr lang="nl-NL" sz="2800" dirty="0"/>
              <a:t>Uitwisseling van stoffen ten behoeve van groei/ontwikkeling kind</a:t>
            </a:r>
          </a:p>
          <a:p>
            <a:pPr lvl="1">
              <a:lnSpc>
                <a:spcPct val="150000"/>
              </a:lnSpc>
            </a:pPr>
            <a:r>
              <a:rPr lang="nl-NL" sz="2800" dirty="0"/>
              <a:t>Tegenhouden bepaalde (schadelijke) stoffen </a:t>
            </a:r>
          </a:p>
        </p:txBody>
      </p:sp>
    </p:spTree>
    <p:extLst>
      <p:ext uri="{BB962C8B-B14F-4D97-AF65-F5344CB8AC3E}">
        <p14:creationId xmlns:p14="http://schemas.microsoft.com/office/powerpoint/2010/main" val="236477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5EE3-0883-3EA9-9E91-D133984BCE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E13B68-CD93-999B-2F64-F17FE519DF97}"/>
              </a:ext>
            </a:extLst>
          </p:cNvPr>
          <p:cNvSpPr>
            <a:spLocks noGrp="1"/>
          </p:cNvSpPr>
          <p:nvPr>
            <p:ph type="title"/>
          </p:nvPr>
        </p:nvSpPr>
        <p:spPr/>
        <p:txBody>
          <a:bodyPr/>
          <a:lstStyle/>
          <a:p>
            <a:r>
              <a:rPr lang="nl-NL" dirty="0"/>
              <a:t>Anatomie </a:t>
            </a:r>
          </a:p>
        </p:txBody>
      </p:sp>
      <p:pic>
        <p:nvPicPr>
          <p:cNvPr id="5" name="Picture 4">
            <a:extLst>
              <a:ext uri="{FF2B5EF4-FFF2-40B4-BE49-F238E27FC236}">
                <a16:creationId xmlns:a16="http://schemas.microsoft.com/office/drawing/2014/main" id="{09F0757C-C770-D3CD-9B8D-9C6904D6B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794" y="1690688"/>
            <a:ext cx="4896254" cy="387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ep 11">
            <a:extLst>
              <a:ext uri="{FF2B5EF4-FFF2-40B4-BE49-F238E27FC236}">
                <a16:creationId xmlns:a16="http://schemas.microsoft.com/office/drawing/2014/main" id="{9E38B7F9-8D8B-1A12-2233-B6F1E7B3ED9C}"/>
              </a:ext>
            </a:extLst>
          </p:cNvPr>
          <p:cNvGrpSpPr/>
          <p:nvPr/>
        </p:nvGrpSpPr>
        <p:grpSpPr>
          <a:xfrm>
            <a:off x="838200" y="1302789"/>
            <a:ext cx="4607332" cy="4994504"/>
            <a:chOff x="650468" y="1286164"/>
            <a:chExt cx="4607332" cy="4994504"/>
          </a:xfrm>
        </p:grpSpPr>
        <p:pic>
          <p:nvPicPr>
            <p:cNvPr id="4" name="Picture 2">
              <a:extLst>
                <a:ext uri="{FF2B5EF4-FFF2-40B4-BE49-F238E27FC236}">
                  <a16:creationId xmlns:a16="http://schemas.microsoft.com/office/drawing/2014/main" id="{317EFBF3-CB5D-CC5F-EC02-AAE9722A6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286164"/>
              <a:ext cx="4114800" cy="499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a:extLst>
                <a:ext uri="{FF2B5EF4-FFF2-40B4-BE49-F238E27FC236}">
                  <a16:creationId xmlns:a16="http://schemas.microsoft.com/office/drawing/2014/main" id="{6C6B9D3F-D0B6-B1ED-5CFC-48E8D0E55833}"/>
                </a:ext>
              </a:extLst>
            </p:cNvPr>
            <p:cNvSpPr/>
            <p:nvPr/>
          </p:nvSpPr>
          <p:spPr>
            <a:xfrm>
              <a:off x="1143000" y="1629293"/>
              <a:ext cx="1184564" cy="1278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Rechthoek 5">
              <a:extLst>
                <a:ext uri="{FF2B5EF4-FFF2-40B4-BE49-F238E27FC236}">
                  <a16:creationId xmlns:a16="http://schemas.microsoft.com/office/drawing/2014/main" id="{75B19156-8B0F-E7E1-438A-A282095A564C}"/>
                </a:ext>
              </a:extLst>
            </p:cNvPr>
            <p:cNvSpPr/>
            <p:nvPr/>
          </p:nvSpPr>
          <p:spPr>
            <a:xfrm>
              <a:off x="912195" y="1942222"/>
              <a:ext cx="1184564" cy="182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21BFFFB5-D9DE-6EB0-013F-18D5D5C3E2C6}"/>
                </a:ext>
              </a:extLst>
            </p:cNvPr>
            <p:cNvSpPr/>
            <p:nvPr/>
          </p:nvSpPr>
          <p:spPr>
            <a:xfrm>
              <a:off x="650468" y="3417885"/>
              <a:ext cx="1184564" cy="182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51DF53BB-4780-4A67-B3C5-F13ED69B1D4E}"/>
                </a:ext>
              </a:extLst>
            </p:cNvPr>
            <p:cNvSpPr/>
            <p:nvPr/>
          </p:nvSpPr>
          <p:spPr>
            <a:xfrm>
              <a:off x="978791" y="4666395"/>
              <a:ext cx="1184564" cy="182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047FF0AE-C5B8-CF5E-6EAB-A81EC1F4C8AA}"/>
                </a:ext>
              </a:extLst>
            </p:cNvPr>
            <p:cNvSpPr/>
            <p:nvPr/>
          </p:nvSpPr>
          <p:spPr>
            <a:xfrm>
              <a:off x="1143000" y="5382101"/>
              <a:ext cx="1184564" cy="182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a:extLst>
                <a:ext uri="{FF2B5EF4-FFF2-40B4-BE49-F238E27FC236}">
                  <a16:creationId xmlns:a16="http://schemas.microsoft.com/office/drawing/2014/main" id="{6A61EAC1-A2C6-92E4-CA35-DB6BBA80F029}"/>
                </a:ext>
              </a:extLst>
            </p:cNvPr>
            <p:cNvSpPr/>
            <p:nvPr/>
          </p:nvSpPr>
          <p:spPr>
            <a:xfrm>
              <a:off x="1456745" y="5787979"/>
              <a:ext cx="1184564" cy="182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11" name="Tekstvak 10">
            <a:extLst>
              <a:ext uri="{FF2B5EF4-FFF2-40B4-BE49-F238E27FC236}">
                <a16:creationId xmlns:a16="http://schemas.microsoft.com/office/drawing/2014/main" id="{0DCB2D5B-EF28-4FB6-9BBA-3ADDC487F05C}"/>
              </a:ext>
            </a:extLst>
          </p:cNvPr>
          <p:cNvSpPr txBox="1"/>
          <p:nvPr/>
        </p:nvSpPr>
        <p:spPr>
          <a:xfrm>
            <a:off x="5260935" y="593955"/>
            <a:ext cx="2163355" cy="1015663"/>
          </a:xfrm>
          <a:prstGeom prst="rect">
            <a:avLst/>
          </a:prstGeom>
          <a:noFill/>
        </p:spPr>
        <p:txBody>
          <a:bodyPr wrap="square" rtlCol="0">
            <a:spAutoFit/>
          </a:bodyPr>
          <a:lstStyle/>
          <a:p>
            <a:r>
              <a:rPr lang="nl-NL" sz="2000" dirty="0"/>
              <a:t>Uterus </a:t>
            </a:r>
          </a:p>
          <a:p>
            <a:pPr marL="285750" indent="-285750">
              <a:buFontTx/>
              <a:buChar char="-"/>
            </a:pPr>
            <a:r>
              <a:rPr lang="nl-NL" sz="2000" dirty="0"/>
              <a:t>Myometrium</a:t>
            </a:r>
          </a:p>
          <a:p>
            <a:pPr marL="285750" indent="-285750">
              <a:buFontTx/>
              <a:buChar char="-"/>
            </a:pPr>
            <a:r>
              <a:rPr lang="nl-NL" sz="2000" dirty="0" err="1"/>
              <a:t>Decidua</a:t>
            </a:r>
            <a:endParaRPr lang="nl-NL" sz="2000" dirty="0"/>
          </a:p>
        </p:txBody>
      </p:sp>
      <p:cxnSp>
        <p:nvCxnSpPr>
          <p:cNvPr id="14" name="Rechte verbindingslijn 13">
            <a:extLst>
              <a:ext uri="{FF2B5EF4-FFF2-40B4-BE49-F238E27FC236}">
                <a16:creationId xmlns:a16="http://schemas.microsoft.com/office/drawing/2014/main" id="{85EC39E3-522C-F6D8-3C2D-7CA9CA7226D1}"/>
              </a:ext>
            </a:extLst>
          </p:cNvPr>
          <p:cNvCxnSpPr>
            <a:cxnSpLocks/>
          </p:cNvCxnSpPr>
          <p:nvPr/>
        </p:nvCxnSpPr>
        <p:spPr>
          <a:xfrm flipV="1">
            <a:off x="4532770" y="1140548"/>
            <a:ext cx="792528" cy="414290"/>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5B370A76-052C-33CF-B705-20DEA8E04568}"/>
              </a:ext>
            </a:extLst>
          </p:cNvPr>
          <p:cNvCxnSpPr>
            <a:cxnSpLocks/>
          </p:cNvCxnSpPr>
          <p:nvPr/>
        </p:nvCxnSpPr>
        <p:spPr>
          <a:xfrm flipH="1" flipV="1">
            <a:off x="7151324" y="1140548"/>
            <a:ext cx="1268531" cy="1390717"/>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cxnSp>
        <p:nvCxnSpPr>
          <p:cNvPr id="18" name="Rechte verbindingslijn 17">
            <a:extLst>
              <a:ext uri="{FF2B5EF4-FFF2-40B4-BE49-F238E27FC236}">
                <a16:creationId xmlns:a16="http://schemas.microsoft.com/office/drawing/2014/main" id="{95724729-DACF-F52F-F694-FA6EA28C1DAC}"/>
              </a:ext>
            </a:extLst>
          </p:cNvPr>
          <p:cNvCxnSpPr>
            <a:cxnSpLocks/>
          </p:cNvCxnSpPr>
          <p:nvPr/>
        </p:nvCxnSpPr>
        <p:spPr>
          <a:xfrm flipV="1">
            <a:off x="4657932" y="1435613"/>
            <a:ext cx="667366" cy="336246"/>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cxnSp>
        <p:nvCxnSpPr>
          <p:cNvPr id="20" name="Rechte verbindingslijn 19">
            <a:extLst>
              <a:ext uri="{FF2B5EF4-FFF2-40B4-BE49-F238E27FC236}">
                <a16:creationId xmlns:a16="http://schemas.microsoft.com/office/drawing/2014/main" id="{C57B6CFA-29FD-A985-BB82-D44680A52D40}"/>
              </a:ext>
            </a:extLst>
          </p:cNvPr>
          <p:cNvCxnSpPr>
            <a:cxnSpLocks/>
          </p:cNvCxnSpPr>
          <p:nvPr/>
        </p:nvCxnSpPr>
        <p:spPr>
          <a:xfrm flipH="1" flipV="1">
            <a:off x="6662666" y="1373147"/>
            <a:ext cx="1233406" cy="1469986"/>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sp>
        <p:nvSpPr>
          <p:cNvPr id="27" name="Vrije vorm 26">
            <a:extLst>
              <a:ext uri="{FF2B5EF4-FFF2-40B4-BE49-F238E27FC236}">
                <a16:creationId xmlns:a16="http://schemas.microsoft.com/office/drawing/2014/main" id="{E7350A28-DFBA-2821-66CE-C98C826F743F}"/>
              </a:ext>
            </a:extLst>
          </p:cNvPr>
          <p:cNvSpPr/>
          <p:nvPr/>
        </p:nvSpPr>
        <p:spPr>
          <a:xfrm>
            <a:off x="5619733" y="2959656"/>
            <a:ext cx="5390420" cy="2671839"/>
          </a:xfrm>
          <a:custGeom>
            <a:avLst/>
            <a:gdLst>
              <a:gd name="connsiteX0" fmla="*/ 5378824 w 5390420"/>
              <a:gd name="connsiteY0" fmla="*/ 1595718 h 2671839"/>
              <a:gd name="connsiteX1" fmla="*/ 5235389 w 5390420"/>
              <a:gd name="connsiteY1" fmla="*/ 1613647 h 2671839"/>
              <a:gd name="connsiteX2" fmla="*/ 5020236 w 5390420"/>
              <a:gd name="connsiteY2" fmla="*/ 1649506 h 2671839"/>
              <a:gd name="connsiteX3" fmla="*/ 4697506 w 5390420"/>
              <a:gd name="connsiteY3" fmla="*/ 1667436 h 2671839"/>
              <a:gd name="connsiteX4" fmla="*/ 4500283 w 5390420"/>
              <a:gd name="connsiteY4" fmla="*/ 1703294 h 2671839"/>
              <a:gd name="connsiteX5" fmla="*/ 4446494 w 5390420"/>
              <a:gd name="connsiteY5" fmla="*/ 1721224 h 2671839"/>
              <a:gd name="connsiteX6" fmla="*/ 4374777 w 5390420"/>
              <a:gd name="connsiteY6" fmla="*/ 1739153 h 2671839"/>
              <a:gd name="connsiteX7" fmla="*/ 4213412 w 5390420"/>
              <a:gd name="connsiteY7" fmla="*/ 1775012 h 2671839"/>
              <a:gd name="connsiteX8" fmla="*/ 4159624 w 5390420"/>
              <a:gd name="connsiteY8" fmla="*/ 1792942 h 2671839"/>
              <a:gd name="connsiteX9" fmla="*/ 4016189 w 5390420"/>
              <a:gd name="connsiteY9" fmla="*/ 1864659 h 2671839"/>
              <a:gd name="connsiteX10" fmla="*/ 3854824 w 5390420"/>
              <a:gd name="connsiteY10" fmla="*/ 1918447 h 2671839"/>
              <a:gd name="connsiteX11" fmla="*/ 3801036 w 5390420"/>
              <a:gd name="connsiteY11" fmla="*/ 1936377 h 2671839"/>
              <a:gd name="connsiteX12" fmla="*/ 3729318 w 5390420"/>
              <a:gd name="connsiteY12" fmla="*/ 1972236 h 2671839"/>
              <a:gd name="connsiteX13" fmla="*/ 3675530 w 5390420"/>
              <a:gd name="connsiteY13" fmla="*/ 2008094 h 2671839"/>
              <a:gd name="connsiteX14" fmla="*/ 3603812 w 5390420"/>
              <a:gd name="connsiteY14" fmla="*/ 2026024 h 2671839"/>
              <a:gd name="connsiteX15" fmla="*/ 3550024 w 5390420"/>
              <a:gd name="connsiteY15" fmla="*/ 2061883 h 2671839"/>
              <a:gd name="connsiteX16" fmla="*/ 3424518 w 5390420"/>
              <a:gd name="connsiteY16" fmla="*/ 2097742 h 2671839"/>
              <a:gd name="connsiteX17" fmla="*/ 3370730 w 5390420"/>
              <a:gd name="connsiteY17" fmla="*/ 2133600 h 2671839"/>
              <a:gd name="connsiteX18" fmla="*/ 3245224 w 5390420"/>
              <a:gd name="connsiteY18" fmla="*/ 2187389 h 2671839"/>
              <a:gd name="connsiteX19" fmla="*/ 3101789 w 5390420"/>
              <a:gd name="connsiteY19" fmla="*/ 2241177 h 2671839"/>
              <a:gd name="connsiteX20" fmla="*/ 3048000 w 5390420"/>
              <a:gd name="connsiteY20" fmla="*/ 2277036 h 2671839"/>
              <a:gd name="connsiteX21" fmla="*/ 2922494 w 5390420"/>
              <a:gd name="connsiteY21" fmla="*/ 2312894 h 2671839"/>
              <a:gd name="connsiteX22" fmla="*/ 2868706 w 5390420"/>
              <a:gd name="connsiteY22" fmla="*/ 2330824 h 2671839"/>
              <a:gd name="connsiteX23" fmla="*/ 2725271 w 5390420"/>
              <a:gd name="connsiteY23" fmla="*/ 2366683 h 2671839"/>
              <a:gd name="connsiteX24" fmla="*/ 2563906 w 5390420"/>
              <a:gd name="connsiteY24" fmla="*/ 2420471 h 2671839"/>
              <a:gd name="connsiteX25" fmla="*/ 2510118 w 5390420"/>
              <a:gd name="connsiteY25" fmla="*/ 2438400 h 2671839"/>
              <a:gd name="connsiteX26" fmla="*/ 2438400 w 5390420"/>
              <a:gd name="connsiteY26" fmla="*/ 2456330 h 2671839"/>
              <a:gd name="connsiteX27" fmla="*/ 2384612 w 5390420"/>
              <a:gd name="connsiteY27" fmla="*/ 2474259 h 2671839"/>
              <a:gd name="connsiteX28" fmla="*/ 2277036 w 5390420"/>
              <a:gd name="connsiteY28" fmla="*/ 2492189 h 2671839"/>
              <a:gd name="connsiteX29" fmla="*/ 2223247 w 5390420"/>
              <a:gd name="connsiteY29" fmla="*/ 2510118 h 2671839"/>
              <a:gd name="connsiteX30" fmla="*/ 2079812 w 5390420"/>
              <a:gd name="connsiteY30" fmla="*/ 2528047 h 2671839"/>
              <a:gd name="connsiteX31" fmla="*/ 1757083 w 5390420"/>
              <a:gd name="connsiteY31" fmla="*/ 2563906 h 2671839"/>
              <a:gd name="connsiteX32" fmla="*/ 1613647 w 5390420"/>
              <a:gd name="connsiteY32" fmla="*/ 2581836 h 2671839"/>
              <a:gd name="connsiteX33" fmla="*/ 1524000 w 5390420"/>
              <a:gd name="connsiteY33" fmla="*/ 2599765 h 2671839"/>
              <a:gd name="connsiteX34" fmla="*/ 1326777 w 5390420"/>
              <a:gd name="connsiteY34" fmla="*/ 2635624 h 2671839"/>
              <a:gd name="connsiteX35" fmla="*/ 1272989 w 5390420"/>
              <a:gd name="connsiteY35" fmla="*/ 2671483 h 2671839"/>
              <a:gd name="connsiteX36" fmla="*/ 1219200 w 5390420"/>
              <a:gd name="connsiteY36" fmla="*/ 2653553 h 2671839"/>
              <a:gd name="connsiteX37" fmla="*/ 1039906 w 5390420"/>
              <a:gd name="connsiteY37" fmla="*/ 2635624 h 2671839"/>
              <a:gd name="connsiteX38" fmla="*/ 394447 w 5390420"/>
              <a:gd name="connsiteY38" fmla="*/ 2617694 h 2671839"/>
              <a:gd name="connsiteX39" fmla="*/ 322730 w 5390420"/>
              <a:gd name="connsiteY39" fmla="*/ 2599765 h 2671839"/>
              <a:gd name="connsiteX40" fmla="*/ 233083 w 5390420"/>
              <a:gd name="connsiteY40" fmla="*/ 2581836 h 2671839"/>
              <a:gd name="connsiteX41" fmla="*/ 125506 w 5390420"/>
              <a:gd name="connsiteY41" fmla="*/ 2545977 h 2671839"/>
              <a:gd name="connsiteX42" fmla="*/ 71718 w 5390420"/>
              <a:gd name="connsiteY42" fmla="*/ 2510118 h 2671839"/>
              <a:gd name="connsiteX43" fmla="*/ 0 w 5390420"/>
              <a:gd name="connsiteY43" fmla="*/ 2402542 h 2671839"/>
              <a:gd name="connsiteX44" fmla="*/ 17930 w 5390420"/>
              <a:gd name="connsiteY44" fmla="*/ 2061883 h 2671839"/>
              <a:gd name="connsiteX45" fmla="*/ 35859 w 5390420"/>
              <a:gd name="connsiteY45" fmla="*/ 2008094 h 2671839"/>
              <a:gd name="connsiteX46" fmla="*/ 53789 w 5390420"/>
              <a:gd name="connsiteY46" fmla="*/ 1936377 h 2671839"/>
              <a:gd name="connsiteX47" fmla="*/ 89647 w 5390420"/>
              <a:gd name="connsiteY47" fmla="*/ 1828800 h 2671839"/>
              <a:gd name="connsiteX48" fmla="*/ 161365 w 5390420"/>
              <a:gd name="connsiteY48" fmla="*/ 1721224 h 2671839"/>
              <a:gd name="connsiteX49" fmla="*/ 197224 w 5390420"/>
              <a:gd name="connsiteY49" fmla="*/ 1667436 h 2671839"/>
              <a:gd name="connsiteX50" fmla="*/ 251012 w 5390420"/>
              <a:gd name="connsiteY50" fmla="*/ 1613647 h 2671839"/>
              <a:gd name="connsiteX51" fmla="*/ 286871 w 5390420"/>
              <a:gd name="connsiteY51" fmla="*/ 1559859 h 2671839"/>
              <a:gd name="connsiteX52" fmla="*/ 394447 w 5390420"/>
              <a:gd name="connsiteY52" fmla="*/ 1452283 h 2671839"/>
              <a:gd name="connsiteX53" fmla="*/ 430306 w 5390420"/>
              <a:gd name="connsiteY53" fmla="*/ 1398494 h 2671839"/>
              <a:gd name="connsiteX54" fmla="*/ 537883 w 5390420"/>
              <a:gd name="connsiteY54" fmla="*/ 1290918 h 2671839"/>
              <a:gd name="connsiteX55" fmla="*/ 663389 w 5390420"/>
              <a:gd name="connsiteY55" fmla="*/ 1165412 h 2671839"/>
              <a:gd name="connsiteX56" fmla="*/ 699247 w 5390420"/>
              <a:gd name="connsiteY56" fmla="*/ 1111624 h 2671839"/>
              <a:gd name="connsiteX57" fmla="*/ 753036 w 5390420"/>
              <a:gd name="connsiteY57" fmla="*/ 1057836 h 2671839"/>
              <a:gd name="connsiteX58" fmla="*/ 770965 w 5390420"/>
              <a:gd name="connsiteY58" fmla="*/ 1004047 h 2671839"/>
              <a:gd name="connsiteX59" fmla="*/ 860612 w 5390420"/>
              <a:gd name="connsiteY59" fmla="*/ 896471 h 2671839"/>
              <a:gd name="connsiteX60" fmla="*/ 896471 w 5390420"/>
              <a:gd name="connsiteY60" fmla="*/ 842683 h 2671839"/>
              <a:gd name="connsiteX61" fmla="*/ 968189 w 5390420"/>
              <a:gd name="connsiteY61" fmla="*/ 806824 h 2671839"/>
              <a:gd name="connsiteX62" fmla="*/ 1021977 w 5390420"/>
              <a:gd name="connsiteY62" fmla="*/ 753036 h 2671839"/>
              <a:gd name="connsiteX63" fmla="*/ 1129553 w 5390420"/>
              <a:gd name="connsiteY63" fmla="*/ 681318 h 2671839"/>
              <a:gd name="connsiteX64" fmla="*/ 1237130 w 5390420"/>
              <a:gd name="connsiteY64" fmla="*/ 573742 h 2671839"/>
              <a:gd name="connsiteX65" fmla="*/ 1344706 w 5390420"/>
              <a:gd name="connsiteY65" fmla="*/ 502024 h 2671839"/>
              <a:gd name="connsiteX66" fmla="*/ 1398494 w 5390420"/>
              <a:gd name="connsiteY66" fmla="*/ 484094 h 2671839"/>
              <a:gd name="connsiteX67" fmla="*/ 1452283 w 5390420"/>
              <a:gd name="connsiteY67" fmla="*/ 448236 h 2671839"/>
              <a:gd name="connsiteX68" fmla="*/ 1559859 w 5390420"/>
              <a:gd name="connsiteY68" fmla="*/ 412377 h 2671839"/>
              <a:gd name="connsiteX69" fmla="*/ 1757083 w 5390420"/>
              <a:gd name="connsiteY69" fmla="*/ 322730 h 2671839"/>
              <a:gd name="connsiteX70" fmla="*/ 1810871 w 5390420"/>
              <a:gd name="connsiteY70" fmla="*/ 286871 h 2671839"/>
              <a:gd name="connsiteX71" fmla="*/ 1936377 w 5390420"/>
              <a:gd name="connsiteY71" fmla="*/ 233083 h 2671839"/>
              <a:gd name="connsiteX72" fmla="*/ 1990165 w 5390420"/>
              <a:gd name="connsiteY72" fmla="*/ 197224 h 2671839"/>
              <a:gd name="connsiteX73" fmla="*/ 2061883 w 5390420"/>
              <a:gd name="connsiteY73" fmla="*/ 179294 h 2671839"/>
              <a:gd name="connsiteX74" fmla="*/ 2259106 w 5390420"/>
              <a:gd name="connsiteY74" fmla="*/ 89647 h 2671839"/>
              <a:gd name="connsiteX75" fmla="*/ 2420471 w 5390420"/>
              <a:gd name="connsiteY75" fmla="*/ 71718 h 2671839"/>
              <a:gd name="connsiteX76" fmla="*/ 2671483 w 5390420"/>
              <a:gd name="connsiteY76" fmla="*/ 35859 h 2671839"/>
              <a:gd name="connsiteX77" fmla="*/ 2940424 w 5390420"/>
              <a:gd name="connsiteY77" fmla="*/ 0 h 2671839"/>
              <a:gd name="connsiteX78" fmla="*/ 3801036 w 5390420"/>
              <a:gd name="connsiteY78" fmla="*/ 17930 h 2671839"/>
              <a:gd name="connsiteX79" fmla="*/ 3872753 w 5390420"/>
              <a:gd name="connsiteY79" fmla="*/ 35859 h 2671839"/>
              <a:gd name="connsiteX80" fmla="*/ 4069977 w 5390420"/>
              <a:gd name="connsiteY80" fmla="*/ 53789 h 2671839"/>
              <a:gd name="connsiteX81" fmla="*/ 4159624 w 5390420"/>
              <a:gd name="connsiteY81" fmla="*/ 71718 h 2671839"/>
              <a:gd name="connsiteX82" fmla="*/ 4267200 w 5390420"/>
              <a:gd name="connsiteY82" fmla="*/ 107577 h 2671839"/>
              <a:gd name="connsiteX83" fmla="*/ 4392706 w 5390420"/>
              <a:gd name="connsiteY83" fmla="*/ 143436 h 2671839"/>
              <a:gd name="connsiteX84" fmla="*/ 4464424 w 5390420"/>
              <a:gd name="connsiteY84" fmla="*/ 179294 h 2671839"/>
              <a:gd name="connsiteX85" fmla="*/ 4572000 w 5390420"/>
              <a:gd name="connsiteY85" fmla="*/ 215153 h 2671839"/>
              <a:gd name="connsiteX86" fmla="*/ 4625789 w 5390420"/>
              <a:gd name="connsiteY86" fmla="*/ 268942 h 2671839"/>
              <a:gd name="connsiteX87" fmla="*/ 4733365 w 5390420"/>
              <a:gd name="connsiteY87" fmla="*/ 322730 h 2671839"/>
              <a:gd name="connsiteX88" fmla="*/ 4858871 w 5390420"/>
              <a:gd name="connsiteY88" fmla="*/ 376518 h 2671839"/>
              <a:gd name="connsiteX89" fmla="*/ 4966447 w 5390420"/>
              <a:gd name="connsiteY89" fmla="*/ 484094 h 2671839"/>
              <a:gd name="connsiteX90" fmla="*/ 5020236 w 5390420"/>
              <a:gd name="connsiteY90" fmla="*/ 573742 h 2671839"/>
              <a:gd name="connsiteX91" fmla="*/ 5127812 w 5390420"/>
              <a:gd name="connsiteY91" fmla="*/ 681318 h 2671839"/>
              <a:gd name="connsiteX92" fmla="*/ 5199530 w 5390420"/>
              <a:gd name="connsiteY92" fmla="*/ 842683 h 2671839"/>
              <a:gd name="connsiteX93" fmla="*/ 5253318 w 5390420"/>
              <a:gd name="connsiteY93" fmla="*/ 950259 h 2671839"/>
              <a:gd name="connsiteX94" fmla="*/ 5289177 w 5390420"/>
              <a:gd name="connsiteY94" fmla="*/ 1057836 h 2671839"/>
              <a:gd name="connsiteX95" fmla="*/ 5307106 w 5390420"/>
              <a:gd name="connsiteY95" fmla="*/ 1111624 h 2671839"/>
              <a:gd name="connsiteX96" fmla="*/ 5325036 w 5390420"/>
              <a:gd name="connsiteY96" fmla="*/ 1165412 h 2671839"/>
              <a:gd name="connsiteX97" fmla="*/ 5342965 w 5390420"/>
              <a:gd name="connsiteY97" fmla="*/ 1237130 h 2671839"/>
              <a:gd name="connsiteX98" fmla="*/ 5378824 w 5390420"/>
              <a:gd name="connsiteY98" fmla="*/ 1380565 h 2671839"/>
              <a:gd name="connsiteX99" fmla="*/ 5378824 w 5390420"/>
              <a:gd name="connsiteY99" fmla="*/ 1595718 h 267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390420" h="2671839">
                <a:moveTo>
                  <a:pt x="5378824" y="1595718"/>
                </a:moveTo>
                <a:cubicBezTo>
                  <a:pt x="5354918" y="1634565"/>
                  <a:pt x="5283012" y="1606320"/>
                  <a:pt x="5235389" y="1613647"/>
                </a:cubicBezTo>
                <a:cubicBezTo>
                  <a:pt x="5117911" y="1631721"/>
                  <a:pt x="5157039" y="1638562"/>
                  <a:pt x="5020236" y="1649506"/>
                </a:cubicBezTo>
                <a:cubicBezTo>
                  <a:pt x="4912837" y="1658098"/>
                  <a:pt x="4805083" y="1661459"/>
                  <a:pt x="4697506" y="1667436"/>
                </a:cubicBezTo>
                <a:cubicBezTo>
                  <a:pt x="4649555" y="1675428"/>
                  <a:pt x="4550397" y="1690766"/>
                  <a:pt x="4500283" y="1703294"/>
                </a:cubicBezTo>
                <a:cubicBezTo>
                  <a:pt x="4481948" y="1707878"/>
                  <a:pt x="4464666" y="1716032"/>
                  <a:pt x="4446494" y="1721224"/>
                </a:cubicBezTo>
                <a:cubicBezTo>
                  <a:pt x="4422801" y="1727994"/>
                  <a:pt x="4398832" y="1733807"/>
                  <a:pt x="4374777" y="1739153"/>
                </a:cubicBezTo>
                <a:cubicBezTo>
                  <a:pt x="4291614" y="1757634"/>
                  <a:pt x="4289913" y="1753155"/>
                  <a:pt x="4213412" y="1775012"/>
                </a:cubicBezTo>
                <a:cubicBezTo>
                  <a:pt x="4195240" y="1780204"/>
                  <a:pt x="4176829" y="1785121"/>
                  <a:pt x="4159624" y="1792942"/>
                </a:cubicBezTo>
                <a:cubicBezTo>
                  <a:pt x="4110960" y="1815062"/>
                  <a:pt x="4066901" y="1847755"/>
                  <a:pt x="4016189" y="1864659"/>
                </a:cubicBezTo>
                <a:lnTo>
                  <a:pt x="3854824" y="1918447"/>
                </a:lnTo>
                <a:cubicBezTo>
                  <a:pt x="3836895" y="1924424"/>
                  <a:pt x="3817940" y="1927925"/>
                  <a:pt x="3801036" y="1936377"/>
                </a:cubicBezTo>
                <a:cubicBezTo>
                  <a:pt x="3777130" y="1948330"/>
                  <a:pt x="3752524" y="1958975"/>
                  <a:pt x="3729318" y="1972236"/>
                </a:cubicBezTo>
                <a:cubicBezTo>
                  <a:pt x="3710609" y="1982927"/>
                  <a:pt x="3695336" y="1999606"/>
                  <a:pt x="3675530" y="2008094"/>
                </a:cubicBezTo>
                <a:cubicBezTo>
                  <a:pt x="3652881" y="2017801"/>
                  <a:pt x="3627718" y="2020047"/>
                  <a:pt x="3603812" y="2026024"/>
                </a:cubicBezTo>
                <a:cubicBezTo>
                  <a:pt x="3585883" y="2037977"/>
                  <a:pt x="3569830" y="2053395"/>
                  <a:pt x="3550024" y="2061883"/>
                </a:cubicBezTo>
                <a:cubicBezTo>
                  <a:pt x="3469575" y="2096361"/>
                  <a:pt x="3494317" y="2062842"/>
                  <a:pt x="3424518" y="2097742"/>
                </a:cubicBezTo>
                <a:cubicBezTo>
                  <a:pt x="3405245" y="2107379"/>
                  <a:pt x="3389439" y="2122909"/>
                  <a:pt x="3370730" y="2133600"/>
                </a:cubicBezTo>
                <a:cubicBezTo>
                  <a:pt x="3251808" y="2201555"/>
                  <a:pt x="3345793" y="2144288"/>
                  <a:pt x="3245224" y="2187389"/>
                </a:cubicBezTo>
                <a:cubicBezTo>
                  <a:pt x="3113966" y="2243642"/>
                  <a:pt x="3234008" y="2208121"/>
                  <a:pt x="3101789" y="2241177"/>
                </a:cubicBezTo>
                <a:cubicBezTo>
                  <a:pt x="3083859" y="2253130"/>
                  <a:pt x="3067274" y="2267399"/>
                  <a:pt x="3048000" y="2277036"/>
                </a:cubicBezTo>
                <a:cubicBezTo>
                  <a:pt x="3019340" y="2291366"/>
                  <a:pt x="2949303" y="2305234"/>
                  <a:pt x="2922494" y="2312894"/>
                </a:cubicBezTo>
                <a:cubicBezTo>
                  <a:pt x="2904322" y="2318086"/>
                  <a:pt x="2886939" y="2325851"/>
                  <a:pt x="2868706" y="2330824"/>
                </a:cubicBezTo>
                <a:cubicBezTo>
                  <a:pt x="2821159" y="2343791"/>
                  <a:pt x="2772025" y="2351098"/>
                  <a:pt x="2725271" y="2366683"/>
                </a:cubicBezTo>
                <a:lnTo>
                  <a:pt x="2563906" y="2420471"/>
                </a:lnTo>
                <a:cubicBezTo>
                  <a:pt x="2545977" y="2426447"/>
                  <a:pt x="2528453" y="2433816"/>
                  <a:pt x="2510118" y="2438400"/>
                </a:cubicBezTo>
                <a:cubicBezTo>
                  <a:pt x="2486212" y="2444377"/>
                  <a:pt x="2462094" y="2449560"/>
                  <a:pt x="2438400" y="2456330"/>
                </a:cubicBezTo>
                <a:cubicBezTo>
                  <a:pt x="2420228" y="2461522"/>
                  <a:pt x="2403061" y="2470159"/>
                  <a:pt x="2384612" y="2474259"/>
                </a:cubicBezTo>
                <a:cubicBezTo>
                  <a:pt x="2349124" y="2482145"/>
                  <a:pt x="2312524" y="2484303"/>
                  <a:pt x="2277036" y="2492189"/>
                </a:cubicBezTo>
                <a:cubicBezTo>
                  <a:pt x="2258587" y="2496289"/>
                  <a:pt x="2241842" y="2506737"/>
                  <a:pt x="2223247" y="2510118"/>
                </a:cubicBezTo>
                <a:cubicBezTo>
                  <a:pt x="2175840" y="2518737"/>
                  <a:pt x="2127678" y="2522524"/>
                  <a:pt x="2079812" y="2528047"/>
                </a:cubicBezTo>
                <a:lnTo>
                  <a:pt x="1757083" y="2563906"/>
                </a:lnTo>
                <a:cubicBezTo>
                  <a:pt x="1709271" y="2569883"/>
                  <a:pt x="1661271" y="2574509"/>
                  <a:pt x="1613647" y="2581836"/>
                </a:cubicBezTo>
                <a:cubicBezTo>
                  <a:pt x="1583527" y="2586470"/>
                  <a:pt x="1553983" y="2594314"/>
                  <a:pt x="1524000" y="2599765"/>
                </a:cubicBezTo>
                <a:cubicBezTo>
                  <a:pt x="1271738" y="2645630"/>
                  <a:pt x="1548160" y="2591346"/>
                  <a:pt x="1326777" y="2635624"/>
                </a:cubicBezTo>
                <a:cubicBezTo>
                  <a:pt x="1308848" y="2647577"/>
                  <a:pt x="1294244" y="2667941"/>
                  <a:pt x="1272989" y="2671483"/>
                </a:cubicBezTo>
                <a:cubicBezTo>
                  <a:pt x="1254347" y="2674590"/>
                  <a:pt x="1237880" y="2656427"/>
                  <a:pt x="1219200" y="2653553"/>
                </a:cubicBezTo>
                <a:cubicBezTo>
                  <a:pt x="1159836" y="2644420"/>
                  <a:pt x="1099912" y="2638233"/>
                  <a:pt x="1039906" y="2635624"/>
                </a:cubicBezTo>
                <a:cubicBezTo>
                  <a:pt x="824873" y="2626275"/>
                  <a:pt x="609600" y="2623671"/>
                  <a:pt x="394447" y="2617694"/>
                </a:cubicBezTo>
                <a:cubicBezTo>
                  <a:pt x="370541" y="2611718"/>
                  <a:pt x="346785" y="2605110"/>
                  <a:pt x="322730" y="2599765"/>
                </a:cubicBezTo>
                <a:cubicBezTo>
                  <a:pt x="292982" y="2593154"/>
                  <a:pt x="262483" y="2589854"/>
                  <a:pt x="233083" y="2581836"/>
                </a:cubicBezTo>
                <a:cubicBezTo>
                  <a:pt x="196616" y="2571891"/>
                  <a:pt x="125506" y="2545977"/>
                  <a:pt x="125506" y="2545977"/>
                </a:cubicBezTo>
                <a:cubicBezTo>
                  <a:pt x="107577" y="2534024"/>
                  <a:pt x="85908" y="2526335"/>
                  <a:pt x="71718" y="2510118"/>
                </a:cubicBezTo>
                <a:cubicBezTo>
                  <a:pt x="43338" y="2477684"/>
                  <a:pt x="0" y="2402542"/>
                  <a:pt x="0" y="2402542"/>
                </a:cubicBezTo>
                <a:cubicBezTo>
                  <a:pt x="5977" y="2288989"/>
                  <a:pt x="7635" y="2175126"/>
                  <a:pt x="17930" y="2061883"/>
                </a:cubicBezTo>
                <a:cubicBezTo>
                  <a:pt x="19641" y="2043061"/>
                  <a:pt x="30667" y="2026266"/>
                  <a:pt x="35859" y="2008094"/>
                </a:cubicBezTo>
                <a:cubicBezTo>
                  <a:pt x="42629" y="1984401"/>
                  <a:pt x="46708" y="1959979"/>
                  <a:pt x="53789" y="1936377"/>
                </a:cubicBezTo>
                <a:cubicBezTo>
                  <a:pt x="64650" y="1900172"/>
                  <a:pt x="68680" y="1860250"/>
                  <a:pt x="89647" y="1828800"/>
                </a:cubicBezTo>
                <a:lnTo>
                  <a:pt x="161365" y="1721224"/>
                </a:lnTo>
                <a:cubicBezTo>
                  <a:pt x="173318" y="1703295"/>
                  <a:pt x="181987" y="1682673"/>
                  <a:pt x="197224" y="1667436"/>
                </a:cubicBezTo>
                <a:cubicBezTo>
                  <a:pt x="215153" y="1649506"/>
                  <a:pt x="234779" y="1633126"/>
                  <a:pt x="251012" y="1613647"/>
                </a:cubicBezTo>
                <a:cubicBezTo>
                  <a:pt x="264807" y="1597093"/>
                  <a:pt x="272555" y="1575964"/>
                  <a:pt x="286871" y="1559859"/>
                </a:cubicBezTo>
                <a:cubicBezTo>
                  <a:pt x="320562" y="1521957"/>
                  <a:pt x="366317" y="1494478"/>
                  <a:pt x="394447" y="1452283"/>
                </a:cubicBezTo>
                <a:cubicBezTo>
                  <a:pt x="406400" y="1434353"/>
                  <a:pt x="415990" y="1414600"/>
                  <a:pt x="430306" y="1398494"/>
                </a:cubicBezTo>
                <a:cubicBezTo>
                  <a:pt x="463997" y="1360591"/>
                  <a:pt x="507456" y="1331488"/>
                  <a:pt x="537883" y="1290918"/>
                </a:cubicBezTo>
                <a:cubicBezTo>
                  <a:pt x="609600" y="1195294"/>
                  <a:pt x="567765" y="1237129"/>
                  <a:pt x="663389" y="1165412"/>
                </a:cubicBezTo>
                <a:cubicBezTo>
                  <a:pt x="675342" y="1147483"/>
                  <a:pt x="685452" y="1128178"/>
                  <a:pt x="699247" y="1111624"/>
                </a:cubicBezTo>
                <a:cubicBezTo>
                  <a:pt x="715480" y="1092145"/>
                  <a:pt x="738971" y="1078934"/>
                  <a:pt x="753036" y="1057836"/>
                </a:cubicBezTo>
                <a:cubicBezTo>
                  <a:pt x="763520" y="1042111"/>
                  <a:pt x="762513" y="1020951"/>
                  <a:pt x="770965" y="1004047"/>
                </a:cubicBezTo>
                <a:cubicBezTo>
                  <a:pt x="804350" y="937277"/>
                  <a:pt x="811049" y="955947"/>
                  <a:pt x="860612" y="896471"/>
                </a:cubicBezTo>
                <a:cubicBezTo>
                  <a:pt x="874407" y="879917"/>
                  <a:pt x="879917" y="856478"/>
                  <a:pt x="896471" y="842683"/>
                </a:cubicBezTo>
                <a:cubicBezTo>
                  <a:pt x="917004" y="825572"/>
                  <a:pt x="946440" y="822359"/>
                  <a:pt x="968189" y="806824"/>
                </a:cubicBezTo>
                <a:cubicBezTo>
                  <a:pt x="988822" y="792086"/>
                  <a:pt x="1001962" y="768603"/>
                  <a:pt x="1021977" y="753036"/>
                </a:cubicBezTo>
                <a:cubicBezTo>
                  <a:pt x="1055996" y="726577"/>
                  <a:pt x="1099079" y="711792"/>
                  <a:pt x="1129553" y="681318"/>
                </a:cubicBezTo>
                <a:cubicBezTo>
                  <a:pt x="1165412" y="645459"/>
                  <a:pt x="1194935" y="601872"/>
                  <a:pt x="1237130" y="573742"/>
                </a:cubicBezTo>
                <a:cubicBezTo>
                  <a:pt x="1272989" y="549836"/>
                  <a:pt x="1303821" y="515653"/>
                  <a:pt x="1344706" y="502024"/>
                </a:cubicBezTo>
                <a:cubicBezTo>
                  <a:pt x="1362635" y="496047"/>
                  <a:pt x="1381590" y="492546"/>
                  <a:pt x="1398494" y="484094"/>
                </a:cubicBezTo>
                <a:cubicBezTo>
                  <a:pt x="1417768" y="474457"/>
                  <a:pt x="1432592" y="456988"/>
                  <a:pt x="1452283" y="448236"/>
                </a:cubicBezTo>
                <a:cubicBezTo>
                  <a:pt x="1486824" y="432885"/>
                  <a:pt x="1526051" y="429281"/>
                  <a:pt x="1559859" y="412377"/>
                </a:cubicBezTo>
                <a:cubicBezTo>
                  <a:pt x="1720198" y="332207"/>
                  <a:pt x="1652582" y="357562"/>
                  <a:pt x="1757083" y="322730"/>
                </a:cubicBezTo>
                <a:cubicBezTo>
                  <a:pt x="1775012" y="310777"/>
                  <a:pt x="1791597" y="296508"/>
                  <a:pt x="1810871" y="286871"/>
                </a:cubicBezTo>
                <a:cubicBezTo>
                  <a:pt x="2012021" y="186296"/>
                  <a:pt x="1675210" y="382322"/>
                  <a:pt x="1936377" y="233083"/>
                </a:cubicBezTo>
                <a:cubicBezTo>
                  <a:pt x="1955086" y="222392"/>
                  <a:pt x="1970359" y="205712"/>
                  <a:pt x="1990165" y="197224"/>
                </a:cubicBezTo>
                <a:cubicBezTo>
                  <a:pt x="2012814" y="187517"/>
                  <a:pt x="2039137" y="188772"/>
                  <a:pt x="2061883" y="179294"/>
                </a:cubicBezTo>
                <a:cubicBezTo>
                  <a:pt x="2078606" y="172326"/>
                  <a:pt x="2205382" y="98601"/>
                  <a:pt x="2259106" y="89647"/>
                </a:cubicBezTo>
                <a:cubicBezTo>
                  <a:pt x="2312489" y="80750"/>
                  <a:pt x="2366683" y="77694"/>
                  <a:pt x="2420471" y="71718"/>
                </a:cubicBezTo>
                <a:cubicBezTo>
                  <a:pt x="2540776" y="31617"/>
                  <a:pt x="2441842" y="60032"/>
                  <a:pt x="2671483" y="35859"/>
                </a:cubicBezTo>
                <a:cubicBezTo>
                  <a:pt x="2759559" y="26588"/>
                  <a:pt x="2852550" y="12554"/>
                  <a:pt x="2940424" y="0"/>
                </a:cubicBezTo>
                <a:lnTo>
                  <a:pt x="3801036" y="17930"/>
                </a:lnTo>
                <a:cubicBezTo>
                  <a:pt x="3825659" y="18877"/>
                  <a:pt x="3848328" y="32602"/>
                  <a:pt x="3872753" y="35859"/>
                </a:cubicBezTo>
                <a:cubicBezTo>
                  <a:pt x="3938186" y="44583"/>
                  <a:pt x="4004236" y="47812"/>
                  <a:pt x="4069977" y="53789"/>
                </a:cubicBezTo>
                <a:cubicBezTo>
                  <a:pt x="4099859" y="59765"/>
                  <a:pt x="4130224" y="63700"/>
                  <a:pt x="4159624" y="71718"/>
                </a:cubicBezTo>
                <a:cubicBezTo>
                  <a:pt x="4196091" y="81663"/>
                  <a:pt x="4230530" y="98410"/>
                  <a:pt x="4267200" y="107577"/>
                </a:cubicBezTo>
                <a:cubicBezTo>
                  <a:pt x="4303603" y="116678"/>
                  <a:pt x="4356688" y="128000"/>
                  <a:pt x="4392706" y="143436"/>
                </a:cubicBezTo>
                <a:cubicBezTo>
                  <a:pt x="4417273" y="153964"/>
                  <a:pt x="4439608" y="169368"/>
                  <a:pt x="4464424" y="179294"/>
                </a:cubicBezTo>
                <a:cubicBezTo>
                  <a:pt x="4499519" y="193332"/>
                  <a:pt x="4572000" y="215153"/>
                  <a:pt x="4572000" y="215153"/>
                </a:cubicBezTo>
                <a:cubicBezTo>
                  <a:pt x="4589930" y="233083"/>
                  <a:pt x="4606310" y="252709"/>
                  <a:pt x="4625789" y="268942"/>
                </a:cubicBezTo>
                <a:cubicBezTo>
                  <a:pt x="4686590" y="319609"/>
                  <a:pt x="4666776" y="294191"/>
                  <a:pt x="4733365" y="322730"/>
                </a:cubicBezTo>
                <a:cubicBezTo>
                  <a:pt x="4888440" y="389191"/>
                  <a:pt x="4732738" y="334474"/>
                  <a:pt x="4858871" y="376518"/>
                </a:cubicBezTo>
                <a:cubicBezTo>
                  <a:pt x="4894730" y="412377"/>
                  <a:pt x="4940356" y="440609"/>
                  <a:pt x="4966447" y="484094"/>
                </a:cubicBezTo>
                <a:cubicBezTo>
                  <a:pt x="4984377" y="513977"/>
                  <a:pt x="4998168" y="546770"/>
                  <a:pt x="5020236" y="573742"/>
                </a:cubicBezTo>
                <a:cubicBezTo>
                  <a:pt x="5052349" y="612991"/>
                  <a:pt x="5127812" y="681318"/>
                  <a:pt x="5127812" y="681318"/>
                </a:cubicBezTo>
                <a:cubicBezTo>
                  <a:pt x="5170485" y="809337"/>
                  <a:pt x="5142704" y="757444"/>
                  <a:pt x="5199530" y="842683"/>
                </a:cubicBezTo>
                <a:cubicBezTo>
                  <a:pt x="5264915" y="1038841"/>
                  <a:pt x="5160637" y="741726"/>
                  <a:pt x="5253318" y="950259"/>
                </a:cubicBezTo>
                <a:cubicBezTo>
                  <a:pt x="5268670" y="984800"/>
                  <a:pt x="5277224" y="1021977"/>
                  <a:pt x="5289177" y="1057836"/>
                </a:cubicBezTo>
                <a:lnTo>
                  <a:pt x="5307106" y="1111624"/>
                </a:lnTo>
                <a:cubicBezTo>
                  <a:pt x="5313083" y="1129553"/>
                  <a:pt x="5320452" y="1147077"/>
                  <a:pt x="5325036" y="1165412"/>
                </a:cubicBezTo>
                <a:cubicBezTo>
                  <a:pt x="5331012" y="1189318"/>
                  <a:pt x="5336196" y="1213436"/>
                  <a:pt x="5342965" y="1237130"/>
                </a:cubicBezTo>
                <a:cubicBezTo>
                  <a:pt x="5359825" y="1296142"/>
                  <a:pt x="5374450" y="1310580"/>
                  <a:pt x="5378824" y="1380565"/>
                </a:cubicBezTo>
                <a:cubicBezTo>
                  <a:pt x="5382925" y="1446178"/>
                  <a:pt x="5402730" y="1556871"/>
                  <a:pt x="5378824" y="1595718"/>
                </a:cubicBezTo>
                <a:close/>
              </a:path>
            </a:pathLst>
          </a:custGeom>
          <a:no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Tekstvak 27">
            <a:extLst>
              <a:ext uri="{FF2B5EF4-FFF2-40B4-BE49-F238E27FC236}">
                <a16:creationId xmlns:a16="http://schemas.microsoft.com/office/drawing/2014/main" id="{F553AA29-9825-898A-6AAE-B06A94B9F782}"/>
              </a:ext>
            </a:extLst>
          </p:cNvPr>
          <p:cNvSpPr txBox="1"/>
          <p:nvPr/>
        </p:nvSpPr>
        <p:spPr>
          <a:xfrm>
            <a:off x="6201065" y="6120975"/>
            <a:ext cx="1284604" cy="400110"/>
          </a:xfrm>
          <a:prstGeom prst="rect">
            <a:avLst/>
          </a:prstGeom>
          <a:noFill/>
        </p:spPr>
        <p:txBody>
          <a:bodyPr wrap="square" rtlCol="0">
            <a:spAutoFit/>
          </a:bodyPr>
          <a:lstStyle/>
          <a:p>
            <a:r>
              <a:rPr lang="nl-NL" sz="2000" dirty="0"/>
              <a:t>Placenta</a:t>
            </a:r>
            <a:r>
              <a:rPr lang="nl-NL" dirty="0"/>
              <a:t> </a:t>
            </a:r>
          </a:p>
        </p:txBody>
      </p:sp>
      <p:cxnSp>
        <p:nvCxnSpPr>
          <p:cNvPr id="29" name="Rechte verbindingslijn 28">
            <a:extLst>
              <a:ext uri="{FF2B5EF4-FFF2-40B4-BE49-F238E27FC236}">
                <a16:creationId xmlns:a16="http://schemas.microsoft.com/office/drawing/2014/main" id="{3C36C55A-C400-7C01-1527-9742E8A2BE08}"/>
              </a:ext>
            </a:extLst>
          </p:cNvPr>
          <p:cNvCxnSpPr>
            <a:cxnSpLocks/>
            <a:stCxn id="27" idx="36"/>
            <a:endCxn id="28" idx="0"/>
          </p:cNvCxnSpPr>
          <p:nvPr/>
        </p:nvCxnSpPr>
        <p:spPr>
          <a:xfrm>
            <a:off x="6838933" y="5613209"/>
            <a:ext cx="4434" cy="507766"/>
          </a:xfrm>
          <a:prstGeom prst="line">
            <a:avLst/>
          </a:prstGeom>
          <a:ln w="25400">
            <a:solidFill>
              <a:schemeClr val="accent2"/>
            </a:solidFill>
            <a:headEnd type="triangle" w="lg" len="med"/>
          </a:ln>
        </p:spPr>
        <p:style>
          <a:lnRef idx="2">
            <a:schemeClr val="accent1"/>
          </a:lnRef>
          <a:fillRef idx="0">
            <a:schemeClr val="accent1"/>
          </a:fillRef>
          <a:effectRef idx="1">
            <a:schemeClr val="accent1"/>
          </a:effectRef>
          <a:fontRef idx="minor">
            <a:schemeClr val="tx1"/>
          </a:fontRef>
        </p:style>
      </p:cxnSp>
      <p:sp>
        <p:nvSpPr>
          <p:cNvPr id="34" name="Tekstvak 33">
            <a:extLst>
              <a:ext uri="{FF2B5EF4-FFF2-40B4-BE49-F238E27FC236}">
                <a16:creationId xmlns:a16="http://schemas.microsoft.com/office/drawing/2014/main" id="{4C1131DC-D534-0A8D-8DF0-F06581372D72}"/>
              </a:ext>
            </a:extLst>
          </p:cNvPr>
          <p:cNvSpPr txBox="1"/>
          <p:nvPr/>
        </p:nvSpPr>
        <p:spPr>
          <a:xfrm>
            <a:off x="1166523" y="5374680"/>
            <a:ext cx="1284604" cy="400110"/>
          </a:xfrm>
          <a:prstGeom prst="rect">
            <a:avLst/>
          </a:prstGeom>
          <a:noFill/>
        </p:spPr>
        <p:txBody>
          <a:bodyPr wrap="square" rtlCol="0">
            <a:spAutoFit/>
          </a:bodyPr>
          <a:lstStyle/>
          <a:p>
            <a:r>
              <a:rPr lang="nl-NL" sz="2000" dirty="0"/>
              <a:t>Cervix</a:t>
            </a:r>
            <a:r>
              <a:rPr lang="nl-NL" dirty="0"/>
              <a:t> </a:t>
            </a:r>
          </a:p>
        </p:txBody>
      </p:sp>
      <p:cxnSp>
        <p:nvCxnSpPr>
          <p:cNvPr id="35" name="Rechte verbindingslijn 34">
            <a:extLst>
              <a:ext uri="{FF2B5EF4-FFF2-40B4-BE49-F238E27FC236}">
                <a16:creationId xmlns:a16="http://schemas.microsoft.com/office/drawing/2014/main" id="{167F5967-2AE6-AB5B-1CDA-7FB6D7FF7F87}"/>
              </a:ext>
            </a:extLst>
          </p:cNvPr>
          <p:cNvCxnSpPr>
            <a:cxnSpLocks/>
          </p:cNvCxnSpPr>
          <p:nvPr/>
        </p:nvCxnSpPr>
        <p:spPr>
          <a:xfrm flipH="1">
            <a:off x="2022764" y="5564982"/>
            <a:ext cx="1365368" cy="0"/>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02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69A56-0F79-C28F-D6AA-28FBE374BC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F976CB-61BD-DF8D-A47D-5EFB650B16A8}"/>
              </a:ext>
            </a:extLst>
          </p:cNvPr>
          <p:cNvSpPr>
            <a:spLocks noGrp="1"/>
          </p:cNvSpPr>
          <p:nvPr>
            <p:ph type="title"/>
          </p:nvPr>
        </p:nvSpPr>
        <p:spPr/>
        <p:txBody>
          <a:bodyPr/>
          <a:lstStyle/>
          <a:p>
            <a:r>
              <a:rPr lang="nl-NL" dirty="0"/>
              <a:t>Anatomie </a:t>
            </a:r>
          </a:p>
        </p:txBody>
      </p:sp>
      <p:pic>
        <p:nvPicPr>
          <p:cNvPr id="5" name="Picture 4">
            <a:extLst>
              <a:ext uri="{FF2B5EF4-FFF2-40B4-BE49-F238E27FC236}">
                <a16:creationId xmlns:a16="http://schemas.microsoft.com/office/drawing/2014/main" id="{BEAD3557-67AE-C17E-5B9E-C3416A1CC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406" y="1230193"/>
            <a:ext cx="7050760" cy="55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kstvak 10">
            <a:extLst>
              <a:ext uri="{FF2B5EF4-FFF2-40B4-BE49-F238E27FC236}">
                <a16:creationId xmlns:a16="http://schemas.microsoft.com/office/drawing/2014/main" id="{B8D56C3E-0FE8-7BDC-F90E-E93FACA1D229}"/>
              </a:ext>
            </a:extLst>
          </p:cNvPr>
          <p:cNvSpPr txBox="1"/>
          <p:nvPr/>
        </p:nvSpPr>
        <p:spPr>
          <a:xfrm>
            <a:off x="4149769" y="606062"/>
            <a:ext cx="2163355" cy="1015663"/>
          </a:xfrm>
          <a:prstGeom prst="rect">
            <a:avLst/>
          </a:prstGeom>
          <a:noFill/>
        </p:spPr>
        <p:txBody>
          <a:bodyPr wrap="square" rtlCol="0">
            <a:spAutoFit/>
          </a:bodyPr>
          <a:lstStyle/>
          <a:p>
            <a:r>
              <a:rPr lang="nl-NL" sz="2000" dirty="0"/>
              <a:t>Uterus </a:t>
            </a:r>
          </a:p>
          <a:p>
            <a:pPr marL="285750" indent="-285750">
              <a:buFontTx/>
              <a:buChar char="-"/>
            </a:pPr>
            <a:r>
              <a:rPr lang="nl-NL" sz="2000" dirty="0"/>
              <a:t>Myometrium</a:t>
            </a:r>
          </a:p>
          <a:p>
            <a:pPr marL="285750" indent="-285750">
              <a:buFontTx/>
              <a:buChar char="-"/>
            </a:pPr>
            <a:r>
              <a:rPr lang="nl-NL" sz="2000" dirty="0" err="1"/>
              <a:t>Decidua</a:t>
            </a:r>
            <a:endParaRPr lang="nl-NL" sz="2000" dirty="0"/>
          </a:p>
        </p:txBody>
      </p:sp>
      <p:cxnSp>
        <p:nvCxnSpPr>
          <p:cNvPr id="16" name="Rechte verbindingslijn 15">
            <a:extLst>
              <a:ext uri="{FF2B5EF4-FFF2-40B4-BE49-F238E27FC236}">
                <a16:creationId xmlns:a16="http://schemas.microsoft.com/office/drawing/2014/main" id="{ED0B173F-FE28-4A83-C656-649A7AB2DDBB}"/>
              </a:ext>
            </a:extLst>
          </p:cNvPr>
          <p:cNvCxnSpPr>
            <a:cxnSpLocks/>
          </p:cNvCxnSpPr>
          <p:nvPr/>
        </p:nvCxnSpPr>
        <p:spPr>
          <a:xfrm flipH="1" flipV="1">
            <a:off x="6029409" y="1096076"/>
            <a:ext cx="1268531" cy="1390717"/>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cxnSp>
        <p:nvCxnSpPr>
          <p:cNvPr id="20" name="Rechte verbindingslijn 19">
            <a:extLst>
              <a:ext uri="{FF2B5EF4-FFF2-40B4-BE49-F238E27FC236}">
                <a16:creationId xmlns:a16="http://schemas.microsoft.com/office/drawing/2014/main" id="{B24EA57F-C534-D294-A0C1-1788C4E6E743}"/>
              </a:ext>
            </a:extLst>
          </p:cNvPr>
          <p:cNvCxnSpPr>
            <a:cxnSpLocks/>
          </p:cNvCxnSpPr>
          <p:nvPr/>
        </p:nvCxnSpPr>
        <p:spPr>
          <a:xfrm flipH="1" flipV="1">
            <a:off x="5506128" y="1411406"/>
            <a:ext cx="1233406" cy="1469986"/>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sp>
        <p:nvSpPr>
          <p:cNvPr id="38" name="Tekstvak 37">
            <a:extLst>
              <a:ext uri="{FF2B5EF4-FFF2-40B4-BE49-F238E27FC236}">
                <a16:creationId xmlns:a16="http://schemas.microsoft.com/office/drawing/2014/main" id="{132DE8CD-7435-3CC0-F361-EC647D13CBFB}"/>
              </a:ext>
            </a:extLst>
          </p:cNvPr>
          <p:cNvSpPr txBox="1"/>
          <p:nvPr/>
        </p:nvSpPr>
        <p:spPr>
          <a:xfrm>
            <a:off x="9407681" y="1437338"/>
            <a:ext cx="3063769" cy="1015663"/>
          </a:xfrm>
          <a:prstGeom prst="rect">
            <a:avLst/>
          </a:prstGeom>
          <a:noFill/>
        </p:spPr>
        <p:txBody>
          <a:bodyPr wrap="square" rtlCol="0">
            <a:spAutoFit/>
          </a:bodyPr>
          <a:lstStyle/>
          <a:p>
            <a:r>
              <a:rPr lang="nl-NL" sz="2000" dirty="0"/>
              <a:t> Maternale bloedvaten</a:t>
            </a:r>
          </a:p>
          <a:p>
            <a:pPr marL="342900" indent="-342900">
              <a:buFontTx/>
              <a:buChar char="-"/>
            </a:pPr>
            <a:r>
              <a:rPr lang="nl-NL" sz="2000" dirty="0"/>
              <a:t>Spiraalarteriën</a:t>
            </a:r>
          </a:p>
          <a:p>
            <a:pPr marL="342900" indent="-342900">
              <a:buFontTx/>
              <a:buChar char="-"/>
            </a:pPr>
            <a:r>
              <a:rPr lang="nl-NL" sz="2000" dirty="0"/>
              <a:t>Endometrium venen</a:t>
            </a:r>
          </a:p>
        </p:txBody>
      </p:sp>
      <p:cxnSp>
        <p:nvCxnSpPr>
          <p:cNvPr id="41" name="Rechte verbindingslijn 40">
            <a:extLst>
              <a:ext uri="{FF2B5EF4-FFF2-40B4-BE49-F238E27FC236}">
                <a16:creationId xmlns:a16="http://schemas.microsoft.com/office/drawing/2014/main" id="{3DA4F796-502B-63DD-AA8E-E099151C7611}"/>
              </a:ext>
            </a:extLst>
          </p:cNvPr>
          <p:cNvCxnSpPr>
            <a:cxnSpLocks/>
          </p:cNvCxnSpPr>
          <p:nvPr/>
        </p:nvCxnSpPr>
        <p:spPr>
          <a:xfrm flipV="1">
            <a:off x="8311362" y="1972230"/>
            <a:ext cx="1120534" cy="909162"/>
          </a:xfrm>
          <a:prstGeom prst="line">
            <a:avLst/>
          </a:prstGeom>
          <a:ln w="38100">
            <a:solidFill>
              <a:srgbClr val="FF0000"/>
            </a:solidFill>
            <a:headEnd type="triangle" w="lg" len="med"/>
          </a:ln>
        </p:spPr>
        <p:style>
          <a:lnRef idx="2">
            <a:schemeClr val="accent1"/>
          </a:lnRef>
          <a:fillRef idx="0">
            <a:schemeClr val="accent1"/>
          </a:fillRef>
          <a:effectRef idx="1">
            <a:schemeClr val="accent1"/>
          </a:effectRef>
          <a:fontRef idx="minor">
            <a:schemeClr val="tx1"/>
          </a:fontRef>
        </p:style>
      </p:cxnSp>
      <p:cxnSp>
        <p:nvCxnSpPr>
          <p:cNvPr id="43" name="Rechte verbindingslijn 42">
            <a:extLst>
              <a:ext uri="{FF2B5EF4-FFF2-40B4-BE49-F238E27FC236}">
                <a16:creationId xmlns:a16="http://schemas.microsoft.com/office/drawing/2014/main" id="{A03D325C-9695-BB6B-0FEE-64369130CDB4}"/>
              </a:ext>
            </a:extLst>
          </p:cNvPr>
          <p:cNvCxnSpPr>
            <a:cxnSpLocks/>
          </p:cNvCxnSpPr>
          <p:nvPr/>
        </p:nvCxnSpPr>
        <p:spPr>
          <a:xfrm flipV="1">
            <a:off x="8493465" y="2289771"/>
            <a:ext cx="938431" cy="873163"/>
          </a:xfrm>
          <a:prstGeom prst="line">
            <a:avLst/>
          </a:prstGeom>
          <a:ln w="38100">
            <a:solidFill>
              <a:srgbClr val="00B0F0"/>
            </a:solidFill>
            <a:headEnd type="triangle" w="lg" len="med"/>
          </a:ln>
        </p:spPr>
        <p:style>
          <a:lnRef idx="2">
            <a:schemeClr val="accent1"/>
          </a:lnRef>
          <a:fillRef idx="0">
            <a:schemeClr val="accent1"/>
          </a:fillRef>
          <a:effectRef idx="1">
            <a:schemeClr val="accent1"/>
          </a:effectRef>
          <a:fontRef idx="minor">
            <a:schemeClr val="tx1"/>
          </a:fontRef>
        </p:style>
      </p:cxnSp>
      <p:sp>
        <p:nvSpPr>
          <p:cNvPr id="45" name="Tekstvak 44">
            <a:extLst>
              <a:ext uri="{FF2B5EF4-FFF2-40B4-BE49-F238E27FC236}">
                <a16:creationId xmlns:a16="http://schemas.microsoft.com/office/drawing/2014/main" id="{4B32A8BF-B3AF-19D5-57D9-8DE466220F26}"/>
              </a:ext>
            </a:extLst>
          </p:cNvPr>
          <p:cNvSpPr txBox="1"/>
          <p:nvPr/>
        </p:nvSpPr>
        <p:spPr>
          <a:xfrm>
            <a:off x="8352992" y="5956737"/>
            <a:ext cx="3839008" cy="707886"/>
          </a:xfrm>
          <a:prstGeom prst="rect">
            <a:avLst/>
          </a:prstGeom>
          <a:noFill/>
        </p:spPr>
        <p:txBody>
          <a:bodyPr wrap="square" rtlCol="0">
            <a:spAutoFit/>
          </a:bodyPr>
          <a:lstStyle/>
          <a:p>
            <a:pPr marL="342900" indent="-342900">
              <a:buFont typeface="Wingdings" pitchFamily="2" charset="2"/>
              <a:buChar char="Ø"/>
            </a:pPr>
            <a:r>
              <a:rPr lang="nl-NL" sz="2000" dirty="0"/>
              <a:t>Foetale zijde = chorionplaat</a:t>
            </a:r>
          </a:p>
          <a:p>
            <a:pPr marL="342900" indent="-342900">
              <a:buFont typeface="Wingdings" pitchFamily="2" charset="2"/>
              <a:buChar char="Ø"/>
            </a:pPr>
            <a:r>
              <a:rPr lang="nl-NL" sz="2000" dirty="0"/>
              <a:t>Maternale zijde = </a:t>
            </a:r>
            <a:r>
              <a:rPr lang="nl-NL" sz="2000" dirty="0" err="1"/>
              <a:t>decidua</a:t>
            </a:r>
            <a:r>
              <a:rPr lang="nl-NL" sz="2000" dirty="0"/>
              <a:t> </a:t>
            </a:r>
          </a:p>
        </p:txBody>
      </p:sp>
      <p:sp>
        <p:nvSpPr>
          <p:cNvPr id="17" name="Tekstvak 16">
            <a:extLst>
              <a:ext uri="{FF2B5EF4-FFF2-40B4-BE49-F238E27FC236}">
                <a16:creationId xmlns:a16="http://schemas.microsoft.com/office/drawing/2014/main" id="{66C1CB0F-4C65-520B-284B-73C9C868D8AE}"/>
              </a:ext>
            </a:extLst>
          </p:cNvPr>
          <p:cNvSpPr txBox="1"/>
          <p:nvPr/>
        </p:nvSpPr>
        <p:spPr>
          <a:xfrm>
            <a:off x="838200" y="2881392"/>
            <a:ext cx="2163355" cy="400110"/>
          </a:xfrm>
          <a:prstGeom prst="rect">
            <a:avLst/>
          </a:prstGeom>
          <a:noFill/>
        </p:spPr>
        <p:txBody>
          <a:bodyPr wrap="square" rtlCol="0">
            <a:spAutoFit/>
          </a:bodyPr>
          <a:lstStyle/>
          <a:p>
            <a:r>
              <a:rPr lang="nl-NL" sz="2000" dirty="0"/>
              <a:t>Septum </a:t>
            </a:r>
          </a:p>
        </p:txBody>
      </p:sp>
      <p:cxnSp>
        <p:nvCxnSpPr>
          <p:cNvPr id="19" name="Rechte verbindingslijn 18">
            <a:extLst>
              <a:ext uri="{FF2B5EF4-FFF2-40B4-BE49-F238E27FC236}">
                <a16:creationId xmlns:a16="http://schemas.microsoft.com/office/drawing/2014/main" id="{1C8EB2CD-F60A-E333-A1E7-2722B43F216A}"/>
              </a:ext>
            </a:extLst>
          </p:cNvPr>
          <p:cNvCxnSpPr>
            <a:cxnSpLocks/>
          </p:cNvCxnSpPr>
          <p:nvPr/>
        </p:nvCxnSpPr>
        <p:spPr>
          <a:xfrm flipH="1" flipV="1">
            <a:off x="1931132" y="3081447"/>
            <a:ext cx="2565629" cy="1065123"/>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cxnSp>
        <p:nvCxnSpPr>
          <p:cNvPr id="22" name="Rechte verbindingslijn 21">
            <a:extLst>
              <a:ext uri="{FF2B5EF4-FFF2-40B4-BE49-F238E27FC236}">
                <a16:creationId xmlns:a16="http://schemas.microsoft.com/office/drawing/2014/main" id="{47994E9C-042B-E1A3-97FF-DC0C4B61FA76}"/>
              </a:ext>
            </a:extLst>
          </p:cNvPr>
          <p:cNvCxnSpPr>
            <a:cxnSpLocks/>
          </p:cNvCxnSpPr>
          <p:nvPr/>
        </p:nvCxnSpPr>
        <p:spPr>
          <a:xfrm flipH="1" flipV="1">
            <a:off x="1937507" y="3081447"/>
            <a:ext cx="1630446" cy="1705706"/>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cxnSp>
        <p:nvCxnSpPr>
          <p:cNvPr id="24" name="Rechte verbindingslijn 23">
            <a:extLst>
              <a:ext uri="{FF2B5EF4-FFF2-40B4-BE49-F238E27FC236}">
                <a16:creationId xmlns:a16="http://schemas.microsoft.com/office/drawing/2014/main" id="{0A4019F0-BD5B-1C53-93C3-3379549E770A}"/>
              </a:ext>
            </a:extLst>
          </p:cNvPr>
          <p:cNvCxnSpPr>
            <a:cxnSpLocks/>
          </p:cNvCxnSpPr>
          <p:nvPr/>
        </p:nvCxnSpPr>
        <p:spPr>
          <a:xfrm flipH="1" flipV="1">
            <a:off x="1943882" y="3081447"/>
            <a:ext cx="3645811" cy="824186"/>
          </a:xfrm>
          <a:prstGeom prst="line">
            <a:avLst/>
          </a:prstGeom>
          <a:ln w="25400">
            <a:solidFill>
              <a:schemeClr val="tx1"/>
            </a:solidFill>
            <a:head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68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7B2B0-7C38-6DCA-E26A-53EA5C7A60A0}"/>
              </a:ext>
            </a:extLst>
          </p:cNvPr>
          <p:cNvSpPr>
            <a:spLocks noGrp="1"/>
          </p:cNvSpPr>
          <p:nvPr>
            <p:ph type="title"/>
          </p:nvPr>
        </p:nvSpPr>
        <p:spPr/>
        <p:txBody>
          <a:bodyPr/>
          <a:lstStyle/>
          <a:p>
            <a:r>
              <a:rPr lang="nl-NL" dirty="0"/>
              <a:t>Aan de slag! </a:t>
            </a:r>
          </a:p>
        </p:txBody>
      </p:sp>
      <p:sp>
        <p:nvSpPr>
          <p:cNvPr id="3" name="Tijdelijke aanduiding voor inhoud 2">
            <a:extLst>
              <a:ext uri="{FF2B5EF4-FFF2-40B4-BE49-F238E27FC236}">
                <a16:creationId xmlns:a16="http://schemas.microsoft.com/office/drawing/2014/main" id="{EE3D8046-412A-2234-3594-E07DB388C9B7}"/>
              </a:ext>
            </a:extLst>
          </p:cNvPr>
          <p:cNvSpPr>
            <a:spLocks noGrp="1"/>
          </p:cNvSpPr>
          <p:nvPr>
            <p:ph idx="1"/>
          </p:nvPr>
        </p:nvSpPr>
        <p:spPr/>
        <p:txBody>
          <a:bodyPr/>
          <a:lstStyle/>
          <a:p>
            <a:pPr marL="0" indent="0">
              <a:buNone/>
            </a:pPr>
            <a:r>
              <a:rPr lang="nl-NL" b="1" dirty="0"/>
              <a:t>1. Normale anatomie en functie van de placenta </a:t>
            </a:r>
          </a:p>
          <a:p>
            <a:endParaRPr lang="nl-NL" dirty="0"/>
          </a:p>
          <a:p>
            <a:pPr marL="0" indent="0">
              <a:buNone/>
            </a:pPr>
            <a:r>
              <a:rPr lang="nl-NL" dirty="0"/>
              <a:t>1) Macroscopie (groepjes van 5  per preparaat – 10 min) – A t/m G</a:t>
            </a:r>
          </a:p>
          <a:p>
            <a:pPr marL="0" indent="0">
              <a:buNone/>
            </a:pPr>
            <a:endParaRPr lang="nl-NL" dirty="0"/>
          </a:p>
          <a:p>
            <a:pPr marL="0" indent="0">
              <a:buNone/>
            </a:pPr>
            <a:r>
              <a:rPr lang="nl-NL" dirty="0"/>
              <a:t>2) Vragen – 1 t/m 17</a:t>
            </a:r>
          </a:p>
          <a:p>
            <a:pPr marL="0" indent="0">
              <a:buNone/>
            </a:pPr>
            <a:endParaRPr lang="nl-NL" dirty="0"/>
          </a:p>
        </p:txBody>
      </p:sp>
    </p:spTree>
    <p:extLst>
      <p:ext uri="{BB962C8B-B14F-4D97-AF65-F5344CB8AC3E}">
        <p14:creationId xmlns:p14="http://schemas.microsoft.com/office/powerpoint/2010/main" val="29942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DAC33-230D-AB69-8B46-FD5AC9BF694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FDDD3004-6B31-CF48-1CBC-8877815A671E}"/>
              </a:ext>
            </a:extLst>
          </p:cNvPr>
          <p:cNvSpPr>
            <a:spLocks noGrp="1"/>
          </p:cNvSpPr>
          <p:nvPr>
            <p:ph idx="1"/>
          </p:nvPr>
        </p:nvSpPr>
        <p:spPr/>
        <p:txBody>
          <a:bodyPr/>
          <a:lstStyle/>
          <a:p>
            <a:pPr marL="0" indent="0">
              <a:buNone/>
            </a:pPr>
            <a:r>
              <a:rPr lang="nl-NL" i="1" dirty="0"/>
              <a:t>Nabespreking deel 1 met </a:t>
            </a:r>
            <a:r>
              <a:rPr lang="nl-NL" i="1" dirty="0" err="1"/>
              <a:t>Mentimeter</a:t>
            </a:r>
            <a:r>
              <a:rPr lang="nl-NL" i="1" dirty="0"/>
              <a:t> </a:t>
            </a:r>
          </a:p>
        </p:txBody>
      </p:sp>
    </p:spTree>
    <p:extLst>
      <p:ext uri="{BB962C8B-B14F-4D97-AF65-F5344CB8AC3E}">
        <p14:creationId xmlns:p14="http://schemas.microsoft.com/office/powerpoint/2010/main" val="121644184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588</TotalTime>
  <Words>1672</Words>
  <Application>Microsoft Office PowerPoint</Application>
  <PresentationFormat>Breedbeeld</PresentationFormat>
  <Paragraphs>194</Paragraphs>
  <Slides>16</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Aptos</vt:lpstr>
      <vt:lpstr>Aptos Display</vt:lpstr>
      <vt:lpstr>Arial</vt:lpstr>
      <vt:lpstr>Calibri</vt:lpstr>
      <vt:lpstr>Wingdings</vt:lpstr>
      <vt:lpstr>Kantoorthema</vt:lpstr>
      <vt:lpstr>PowerPoint-presentatie</vt:lpstr>
      <vt:lpstr>Leerdoelen </vt:lpstr>
      <vt:lpstr>Planning VOW </vt:lpstr>
      <vt:lpstr>Planning VOW </vt:lpstr>
      <vt:lpstr>Functie van de placenta </vt:lpstr>
      <vt:lpstr>Anatomie </vt:lpstr>
      <vt:lpstr>Anatomie </vt:lpstr>
      <vt:lpstr>Aan de slag! </vt:lpstr>
      <vt:lpstr>PowerPoint-presentatie</vt:lpstr>
      <vt:lpstr>Deel 2 </vt:lpstr>
      <vt:lpstr>Aanleg van de placenta </vt:lpstr>
      <vt:lpstr>Verstoorde aanleg van de placenta </vt:lpstr>
      <vt:lpstr>Verstoorde aanleg van de placenta </vt:lpstr>
      <vt:lpstr>Verstoorde aanleg van de placenta </vt:lpstr>
      <vt:lpstr>Aan de slag!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Charlotte Houck</dc:creator>
  <cp:lastModifiedBy>Houck, C.A. (Charlotte)</cp:lastModifiedBy>
  <cp:revision>53</cp:revision>
  <dcterms:created xsi:type="dcterms:W3CDTF">2025-05-13T11:11:05Z</dcterms:created>
  <dcterms:modified xsi:type="dcterms:W3CDTF">2025-07-31T13:40:30Z</dcterms:modified>
</cp:coreProperties>
</file>